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1372" r:id="rId3"/>
    <p:sldId id="1373" r:id="rId4"/>
    <p:sldId id="1374" r:id="rId5"/>
    <p:sldId id="1375" r:id="rId7"/>
    <p:sldId id="1376" r:id="rId8"/>
    <p:sldId id="1377" r:id="rId9"/>
    <p:sldId id="1378" r:id="rId10"/>
    <p:sldId id="1379" r:id="rId11"/>
    <p:sldId id="1380" r:id="rId12"/>
    <p:sldId id="1274" r:id="rId13"/>
    <p:sldId id="1381" r:id="rId14"/>
    <p:sldId id="138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FE"/>
    <a:srgbClr val="C45C64"/>
    <a:srgbClr val="237A99"/>
    <a:srgbClr val="C3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78" y="96"/>
      </p:cViewPr>
      <p:guideLst>
        <p:guide orient="horz" pos="22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3A581-19A7-4A1D-A0CD-6B04F4123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5188C-2AC9-47FE-A01A-F0CD35ED0C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21AD-6B63-43AB-892D-31C6E1716B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2F65-2EB7-4D56-8660-25393EEBA2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3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1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3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3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Web 1280 –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970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58545" y="2450465"/>
            <a:ext cx="6494780" cy="1184910"/>
          </a:xfrm>
        </p:spPr>
        <p:txBody>
          <a:bodyPr anchor="ctr" anchorCtr="0">
            <a:normAutofit/>
          </a:bodyPr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中华医学会资源使用介绍</a:t>
            </a:r>
            <a:endParaRPr lang="zh-CN" altLang="zh-CN" sz="44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8545" y="3259247"/>
            <a:ext cx="8826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 dirty="0">
                <a:ln>
                  <a:solidFill>
                    <a:schemeClr val="bg1">
                      <a:alpha val="50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CLOUD DATABASE</a:t>
            </a:r>
            <a:endParaRPr lang="zh-CN" altLang="en-US" sz="6600" b="1" dirty="0">
              <a:ln>
                <a:solidFill>
                  <a:schemeClr val="bg1">
                    <a:alpha val="50000"/>
                  </a:schemeClr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 descr="sha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" y="293370"/>
            <a:ext cx="1663700" cy="4419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7953" y="414955"/>
            <a:ext cx="10835986" cy="6028090"/>
          </a:xfrm>
          <a:prstGeom prst="rect">
            <a:avLst/>
          </a:prstGeom>
          <a:solidFill>
            <a:srgbClr val="C3E5F1">
              <a:alpha val="3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00940" y="414955"/>
            <a:ext cx="9272999" cy="6028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algn="ctr" rotWithShape="0">
              <a:srgbClr val="488E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6657" y="1178537"/>
            <a:ext cx="1046440" cy="491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中华医学会期刊检索</a:t>
            </a:r>
            <a:endParaRPr lang="zh-CN" altLang="en-US" sz="2800" b="1" dirty="0">
              <a:ln w="0"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rot="5400000">
            <a:off x="-1279140" y="3768400"/>
            <a:ext cx="478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488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DATEBASE INCLUSION AND CHARACTERISTIC</a:t>
            </a:r>
            <a:endParaRPr lang="zh-CN" altLang="en-US" sz="1400" b="1" dirty="0">
              <a:solidFill>
                <a:srgbClr val="488E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48764" y="5461466"/>
            <a:ext cx="609777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若点击首页高级检索，可进行高级检索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0910" y="414655"/>
            <a:ext cx="9277350" cy="4772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alphaModFix amt="38000"/>
            <a:lum bright="64000" contrast="-70000"/>
          </a:blip>
          <a:srcRect t="13261" b="47349"/>
          <a:stretch>
            <a:fillRect/>
          </a:stretch>
        </p:blipFill>
        <p:spPr>
          <a:xfrm>
            <a:off x="635" y="-38100"/>
            <a:ext cx="12191365" cy="720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0480" y="-38100"/>
            <a:ext cx="1615440" cy="689610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07540" y="360045"/>
            <a:ext cx="5382260" cy="5530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中华医学会</a:t>
            </a:r>
            <a:r>
              <a:rPr lang="zh-CN" altLang="en-US" sz="3200" dirty="0">
                <a:ln w="0"/>
                <a:latin typeface="微软雅黑" panose="020B0503020204020204" pitchFamily="34" charset="-122"/>
                <a:sym typeface="+mn-ea"/>
              </a:rPr>
              <a:t>期刊检索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61100" y="489585"/>
            <a:ext cx="408305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70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若点击首页高级检索，可进行高级检索</a:t>
            </a:r>
            <a:endParaRPr lang="zh-CN" altLang="en-US" b="1" dirty="0">
              <a:ln w="0"/>
              <a:solidFill>
                <a:srgbClr val="0070F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1329055"/>
            <a:ext cx="9948545" cy="5118100"/>
          </a:xfrm>
          <a:prstGeom prst="rect">
            <a:avLst/>
          </a:prstGeom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Web 1280 –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97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69975" y="2947035"/>
            <a:ext cx="7590790" cy="1184910"/>
          </a:xfrm>
        </p:spPr>
        <p:txBody>
          <a:bodyPr anchor="ctr" anchorCtr="0">
            <a:normAutofit fontScale="90000"/>
          </a:bodyPr>
          <a:p>
            <a:pPr algn="l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THANKS FOR WATCHING</a:t>
            </a:r>
            <a:b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zh-CN" altLang="zh-CN" sz="4400">
              <a:solidFill>
                <a:schemeClr val="bg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8545" y="3444032"/>
            <a:ext cx="8826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 dirty="0">
                <a:ln>
                  <a:solidFill>
                    <a:schemeClr val="bg1">
                      <a:alpha val="50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CLOUD DATABASE</a:t>
            </a:r>
            <a:endParaRPr lang="zh-CN" altLang="en-US" sz="6600" b="1" dirty="0">
              <a:ln>
                <a:solidFill>
                  <a:schemeClr val="bg1">
                    <a:alpha val="50000"/>
                  </a:schemeClr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sha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" y="6196330"/>
            <a:ext cx="1663700" cy="4419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alphaModFix amt="38000"/>
            <a:lum bright="64000" contrast="-70000"/>
          </a:blip>
          <a:srcRect t="13261" b="47349"/>
          <a:stretch>
            <a:fillRect/>
          </a:stretch>
        </p:blipFill>
        <p:spPr>
          <a:xfrm>
            <a:off x="635" y="-109220"/>
            <a:ext cx="12191365" cy="7203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27" descr="Web 1280 – 4"/>
          <p:cNvPicPr>
            <a:picLocks noChangeAspect="1"/>
          </p:cNvPicPr>
          <p:nvPr/>
        </p:nvPicPr>
        <p:blipFill>
          <a:blip r:embed="rId2"/>
          <a:srcRect l="5" t="32734" r="-5" b="38552"/>
          <a:stretch>
            <a:fillRect/>
          </a:stretch>
        </p:blipFill>
        <p:spPr>
          <a:xfrm>
            <a:off x="0" y="0"/>
            <a:ext cx="12192000" cy="1489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93725" y="408940"/>
            <a:ext cx="2260600" cy="78359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555">
                <a:solidFill>
                  <a:schemeClr val="bg1"/>
                </a:solidFill>
              </a:rPr>
              <a:t>使用网址</a:t>
            </a:r>
            <a:endParaRPr lang="zh-CN" altLang="en-US" sz="3555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881630" y="1047750"/>
            <a:ext cx="8596630" cy="0"/>
          </a:xfrm>
          <a:prstGeom prst="line">
            <a:avLst/>
          </a:prstGeom>
          <a:ln>
            <a:solidFill>
              <a:srgbClr val="FAFAFA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854325" y="607695"/>
            <a:ext cx="684530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60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http://www.yiigle.com/index</a:t>
            </a:r>
            <a:endParaRPr lang="en-US" altLang="zh-CN" sz="1600" dirty="0">
              <a:ln w="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736725"/>
            <a:ext cx="10896600" cy="4730750"/>
          </a:xfrm>
          <a:prstGeom prst="rect">
            <a:avLst/>
          </a:prstGeom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  <p:sp>
        <p:nvSpPr>
          <p:cNvPr id="30" name="圆角矩形 29"/>
          <p:cNvSpPr/>
          <p:nvPr/>
        </p:nvSpPr>
        <p:spPr>
          <a:xfrm>
            <a:off x="7327900" y="1991995"/>
            <a:ext cx="3326130" cy="6457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30200" dir="5400000" algn="ctr" rotWithShape="0">
              <a:srgbClr val="00191F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91755" y="2182495"/>
            <a:ext cx="3077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altLang="zh-CN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范围内点击</a:t>
            </a:r>
            <a:r>
              <a:rPr lang="en-US" altLang="zh-CN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“IP</a:t>
            </a:r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en-US" altLang="zh-CN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1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即可使用</a:t>
            </a:r>
            <a:endParaRPr lang="zh-CN" altLang="en-US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27900" y="1991995"/>
            <a:ext cx="231775" cy="645795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62821" t="-148" r="30839" b="94564"/>
          <a:stretch>
            <a:fillRect/>
          </a:stretch>
        </p:blipFill>
        <p:spPr>
          <a:xfrm>
            <a:off x="7339330" y="1607820"/>
            <a:ext cx="1004570" cy="384175"/>
          </a:xfrm>
          <a:prstGeom prst="rect">
            <a:avLst/>
          </a:prstGeom>
          <a:ln w="15875" cmpd="sng">
            <a:solidFill>
              <a:srgbClr val="0070FE"/>
            </a:solidFill>
            <a:prstDash val="solid"/>
          </a:ln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alphaModFix amt="38000"/>
            <a:lum bright="64000" contrast="-70000"/>
          </a:blip>
          <a:srcRect t="13261" b="47349"/>
          <a:stretch>
            <a:fillRect/>
          </a:stretch>
        </p:blipFill>
        <p:spPr>
          <a:xfrm>
            <a:off x="635" y="-38100"/>
            <a:ext cx="12191365" cy="720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0480" y="-38100"/>
            <a:ext cx="1615440" cy="689610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07540" y="360045"/>
            <a:ext cx="5382260" cy="5530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中华医学会</a:t>
            </a:r>
            <a:r>
              <a:rPr lang="zh-CN" altLang="en-US" sz="3200" dirty="0">
                <a:ln w="0"/>
                <a:latin typeface="微软雅黑" panose="020B0503020204020204" pitchFamily="34" charset="-122"/>
                <a:sym typeface="+mn-ea"/>
              </a:rPr>
              <a:t>期刊检索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/>
        </p:nvPicPr>
        <p:blipFill>
          <a:blip r:embed="rId3"/>
          <a:srcRect b="8834"/>
          <a:stretch>
            <a:fillRect/>
          </a:stretch>
        </p:blipFill>
        <p:spPr>
          <a:xfrm>
            <a:off x="1907540" y="1111885"/>
            <a:ext cx="9653905" cy="3355340"/>
          </a:xfrm>
          <a:prstGeom prst="rect">
            <a:avLst/>
          </a:prstGeom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  <p:sp>
        <p:nvSpPr>
          <p:cNvPr id="23" name="矩形 22"/>
          <p:cNvSpPr/>
          <p:nvPr/>
        </p:nvSpPr>
        <p:spPr>
          <a:xfrm>
            <a:off x="2106930" y="4991100"/>
            <a:ext cx="3423285" cy="1532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885950" y="4719320"/>
            <a:ext cx="496570" cy="496570"/>
          </a:xfrm>
          <a:prstGeom prst="ellipse">
            <a:avLst/>
          </a:prstGeom>
          <a:solidFill>
            <a:srgbClr val="F8793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968500" y="4802505"/>
            <a:ext cx="331470" cy="331470"/>
          </a:xfrm>
          <a:prstGeom prst="ellipse">
            <a:avLst/>
          </a:prstGeom>
          <a:solidFill>
            <a:srgbClr val="F87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02510" y="5249545"/>
            <a:ext cx="71056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b="1" dirty="0">
                <a:sym typeface="+mn-ea"/>
              </a:rPr>
              <a:t>检索：</a:t>
            </a:r>
            <a:endParaRPr lang="zh-CN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13075" y="5254625"/>
            <a:ext cx="24066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 dirty="0">
                <a:ln w="0"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直接在检索框内输入要检索的内容，可进行全库检索、期刊检索、指南检索和病例检索</a:t>
            </a:r>
            <a:endParaRPr lang="zh-CN" altLang="en-US" sz="1600" b="1" dirty="0">
              <a:ln w="0"/>
              <a:solidFill>
                <a:srgbClr val="0070FE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505200" y="3624580"/>
            <a:ext cx="10160" cy="1361440"/>
          </a:xfrm>
          <a:prstGeom prst="straightConnector1">
            <a:avLst/>
          </a:prstGeom>
          <a:ln w="25400">
            <a:solidFill>
              <a:srgbClr val="0070FE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700010" y="4986020"/>
            <a:ext cx="3860800" cy="1344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479030" y="4714240"/>
            <a:ext cx="496570" cy="496570"/>
          </a:xfrm>
          <a:prstGeom prst="ellipse">
            <a:avLst/>
          </a:prstGeom>
          <a:solidFill>
            <a:srgbClr val="0070F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561580" y="4797425"/>
            <a:ext cx="331470" cy="331470"/>
          </a:xfrm>
          <a:prstGeom prst="ellipse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895590" y="5196205"/>
            <a:ext cx="114744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ym typeface="+mn-ea"/>
              </a:rPr>
              <a:t>高级检索</a:t>
            </a:r>
            <a:r>
              <a:rPr lang="zh-CN" b="1" dirty="0">
                <a:sym typeface="+mn-ea"/>
              </a:rPr>
              <a:t>：</a:t>
            </a:r>
            <a:endParaRPr lang="zh-CN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43670" y="5239385"/>
            <a:ext cx="2517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 dirty="0">
                <a:ln w="0"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点击可进入高级检索页面</a:t>
            </a:r>
            <a:endParaRPr lang="zh-CN" altLang="en-US" sz="1600" b="1" dirty="0">
              <a:ln w="0"/>
              <a:solidFill>
                <a:srgbClr val="0070FE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96225" y="5673090"/>
            <a:ext cx="114744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ym typeface="+mn-ea"/>
              </a:rPr>
              <a:t>期刊检索</a:t>
            </a:r>
            <a:r>
              <a:rPr lang="zh-CN" b="1" dirty="0">
                <a:sym typeface="+mn-ea"/>
              </a:rPr>
              <a:t>：</a:t>
            </a:r>
            <a:endParaRPr lang="zh-CN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44305" y="5716270"/>
            <a:ext cx="2517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 dirty="0">
                <a:ln w="0"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点击可进入期刊检索界面</a:t>
            </a:r>
            <a:endParaRPr lang="zh-CN" altLang="en-US" sz="1600" b="1" dirty="0">
              <a:ln w="0"/>
              <a:solidFill>
                <a:srgbClr val="0070FE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9443720" y="3624580"/>
            <a:ext cx="10160" cy="1361440"/>
          </a:xfrm>
          <a:prstGeom prst="straightConnector1">
            <a:avLst/>
          </a:prstGeom>
          <a:ln w="25400">
            <a:solidFill>
              <a:srgbClr val="0070FE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alphaModFix amt="38000"/>
            <a:lum bright="64000" contrast="-70000"/>
          </a:blip>
          <a:srcRect t="13261" b="47349"/>
          <a:stretch>
            <a:fillRect/>
          </a:stretch>
        </p:blipFill>
        <p:spPr>
          <a:xfrm>
            <a:off x="635" y="-38100"/>
            <a:ext cx="12191365" cy="720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0480" y="-38100"/>
            <a:ext cx="1615440" cy="689610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07540" y="360045"/>
            <a:ext cx="5382260" cy="5530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中华医学会</a:t>
            </a:r>
            <a:r>
              <a:rPr lang="zh-CN" altLang="en-US" sz="3200" dirty="0">
                <a:ln w="0"/>
                <a:latin typeface="微软雅黑" panose="020B0503020204020204" pitchFamily="34" charset="-122"/>
                <a:sym typeface="+mn-ea"/>
              </a:rPr>
              <a:t>期刊检索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84495" y="5043170"/>
            <a:ext cx="27330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70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比如在全库中查询心血管</a:t>
            </a:r>
            <a:endParaRPr lang="zh-CN" altLang="en-US" b="1" dirty="0">
              <a:ln w="0"/>
              <a:solidFill>
                <a:srgbClr val="0070F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2363" r="-534"/>
          <a:stretch>
            <a:fillRect/>
          </a:stretch>
        </p:blipFill>
        <p:spPr>
          <a:xfrm>
            <a:off x="1967865" y="1121410"/>
            <a:ext cx="9592945" cy="34728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alphaModFix amt="38000"/>
            <a:lum bright="64000" contrast="-70000"/>
          </a:blip>
          <a:srcRect t="13261" b="47349"/>
          <a:stretch>
            <a:fillRect/>
          </a:stretch>
        </p:blipFill>
        <p:spPr>
          <a:xfrm>
            <a:off x="635" y="-38100"/>
            <a:ext cx="12191365" cy="720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0480" y="-38100"/>
            <a:ext cx="1615440" cy="689610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07540" y="360045"/>
            <a:ext cx="5382260" cy="5530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中华医学会</a:t>
            </a:r>
            <a:r>
              <a:rPr lang="zh-CN" altLang="en-US" sz="3200" dirty="0">
                <a:ln w="0"/>
                <a:latin typeface="微软雅黑" panose="020B0503020204020204" pitchFamily="34" charset="-122"/>
                <a:sym typeface="+mn-ea"/>
              </a:rPr>
              <a:t>期刊检索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1266190"/>
            <a:ext cx="9788525" cy="4594860"/>
          </a:xfrm>
          <a:prstGeom prst="rect">
            <a:avLst/>
          </a:prstGeom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8826" t="69458" r="63127" b="23010"/>
          <a:stretch>
            <a:fillRect/>
          </a:stretch>
        </p:blipFill>
        <p:spPr>
          <a:xfrm>
            <a:off x="3715385" y="4330700"/>
            <a:ext cx="2229485" cy="436880"/>
          </a:xfrm>
          <a:prstGeom prst="rect">
            <a:avLst/>
          </a:prstGeom>
          <a:ln w="19050" cmpd="sng">
            <a:solidFill>
              <a:srgbClr val="0070FE"/>
            </a:solidFill>
            <a:prstDash val="solid"/>
          </a:ln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  <p:sp>
        <p:nvSpPr>
          <p:cNvPr id="30" name="圆角矩形 29"/>
          <p:cNvSpPr/>
          <p:nvPr/>
        </p:nvSpPr>
        <p:spPr>
          <a:xfrm>
            <a:off x="5944870" y="4311650"/>
            <a:ext cx="4163060" cy="4749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30200" dir="5400000" algn="ctr" rotWithShape="0">
              <a:srgbClr val="00191F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308725" y="4411980"/>
            <a:ext cx="3798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点击论文标题进入论文详情页，也可以进行全文下载</a:t>
            </a:r>
            <a:endParaRPr lang="zh-CN" altLang="en-US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44870" y="4311650"/>
            <a:ext cx="231775" cy="47498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alphaModFix amt="38000"/>
            <a:lum bright="64000" contrast="-70000"/>
          </a:blip>
          <a:srcRect t="13261" b="47349"/>
          <a:stretch>
            <a:fillRect/>
          </a:stretch>
        </p:blipFill>
        <p:spPr>
          <a:xfrm>
            <a:off x="635" y="-38100"/>
            <a:ext cx="12191365" cy="720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0480" y="-38100"/>
            <a:ext cx="1615440" cy="689610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07540" y="360045"/>
            <a:ext cx="5382260" cy="5530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中华医学会</a:t>
            </a:r>
            <a:r>
              <a:rPr lang="zh-CN" altLang="en-US" sz="3200" dirty="0">
                <a:ln w="0"/>
                <a:latin typeface="微软雅黑" panose="020B0503020204020204" pitchFamily="34" charset="-122"/>
                <a:sym typeface="+mn-ea"/>
              </a:rPr>
              <a:t>期刊检索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1237615"/>
            <a:ext cx="7890510" cy="5197475"/>
          </a:xfrm>
          <a:prstGeom prst="rect">
            <a:avLst/>
          </a:prstGeom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3"/>
          <a:srcRect l="66280" t="60293" r="29342" b="31497"/>
          <a:stretch>
            <a:fillRect/>
          </a:stretch>
        </p:blipFill>
        <p:spPr>
          <a:xfrm>
            <a:off x="7172960" y="4173220"/>
            <a:ext cx="501650" cy="619760"/>
          </a:xfrm>
          <a:prstGeom prst="rect">
            <a:avLst/>
          </a:prstGeom>
          <a:ln w="19050" cmpd="sng">
            <a:solidFill>
              <a:srgbClr val="0070FE"/>
            </a:solidFill>
            <a:prstDash val="solid"/>
          </a:ln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7674610" y="4173220"/>
            <a:ext cx="3176270" cy="4749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30200" dir="5400000" algn="ctr" rotWithShape="0">
              <a:srgbClr val="00191F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038465" y="4273550"/>
            <a:ext cx="2813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PDF,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进行全文下载到本地查看</a:t>
            </a:r>
            <a:endParaRPr lang="zh-CN" altLang="en-US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74610" y="4173220"/>
            <a:ext cx="231775" cy="47498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61100" y="489585"/>
            <a:ext cx="373824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70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进入详情页，可在线直接查看全文</a:t>
            </a:r>
            <a:endParaRPr lang="zh-CN" altLang="en-US" b="1" dirty="0">
              <a:ln w="0"/>
              <a:solidFill>
                <a:srgbClr val="0070F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alphaModFix amt="38000"/>
            <a:lum bright="64000" contrast="-70000"/>
          </a:blip>
          <a:srcRect t="13261" b="47349"/>
          <a:stretch>
            <a:fillRect/>
          </a:stretch>
        </p:blipFill>
        <p:spPr>
          <a:xfrm>
            <a:off x="635" y="-38100"/>
            <a:ext cx="12191365" cy="720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0480" y="-38100"/>
            <a:ext cx="1615440" cy="689610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07540" y="360045"/>
            <a:ext cx="5382260" cy="5530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中华医学会</a:t>
            </a:r>
            <a:r>
              <a:rPr lang="zh-CN" altLang="en-US" sz="3200" dirty="0">
                <a:ln w="0"/>
                <a:latin typeface="微软雅黑" panose="020B0503020204020204" pitchFamily="34" charset="-122"/>
                <a:sym typeface="+mn-ea"/>
              </a:rPr>
              <a:t>期刊检索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94655" y="4514850"/>
            <a:ext cx="27330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70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比如在期刊中查询心血管</a:t>
            </a:r>
            <a:endParaRPr lang="zh-CN" altLang="en-US" b="1" dirty="0">
              <a:ln w="0"/>
              <a:solidFill>
                <a:srgbClr val="0070F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3"/>
          <a:srcRect t="11466" r="-103" b="11332"/>
          <a:stretch>
            <a:fillRect/>
          </a:stretch>
        </p:blipFill>
        <p:spPr>
          <a:xfrm>
            <a:off x="1967865" y="1151890"/>
            <a:ext cx="9542145" cy="2907030"/>
          </a:xfrm>
          <a:prstGeom prst="rect">
            <a:avLst/>
          </a:prstGeom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alphaModFix amt="38000"/>
            <a:lum bright="64000" contrast="-70000"/>
          </a:blip>
          <a:srcRect t="13261" b="47349"/>
          <a:stretch>
            <a:fillRect/>
          </a:stretch>
        </p:blipFill>
        <p:spPr>
          <a:xfrm>
            <a:off x="635" y="-38100"/>
            <a:ext cx="12191365" cy="720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0480" y="-38100"/>
            <a:ext cx="1615440" cy="689610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07540" y="360045"/>
            <a:ext cx="5382260" cy="5530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中华医学会</a:t>
            </a:r>
            <a:r>
              <a:rPr lang="zh-CN" altLang="en-US" sz="3200" dirty="0">
                <a:ln w="0"/>
                <a:latin typeface="微软雅黑" panose="020B0503020204020204" pitchFamily="34" charset="-122"/>
                <a:sym typeface="+mn-ea"/>
              </a:rPr>
              <a:t>期刊检索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1187450"/>
            <a:ext cx="9168765" cy="5307330"/>
          </a:xfrm>
          <a:prstGeom prst="rect">
            <a:avLst/>
          </a:prstGeom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692015" y="4808220"/>
            <a:ext cx="1092835" cy="1786890"/>
          </a:xfrm>
          <a:prstGeom prst="rect">
            <a:avLst/>
          </a:prstGeom>
          <a:noFill/>
          <a:ln w="22225">
            <a:solidFill>
              <a:srgbClr val="00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816600" y="4803140"/>
            <a:ext cx="2484120" cy="5080"/>
          </a:xfrm>
          <a:prstGeom prst="straightConnector1">
            <a:avLst/>
          </a:prstGeom>
          <a:ln w="25400">
            <a:solidFill>
              <a:srgbClr val="0070FE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8294370" y="4770755"/>
            <a:ext cx="3176270" cy="8401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30200" dir="5400000" algn="ctr" rotWithShape="0">
              <a:srgbClr val="00191F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658225" y="4871085"/>
            <a:ext cx="281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查询到四本心血管相关的期刊，可点击对应期刊查阅，比如点击 中华心血管杂志</a:t>
            </a:r>
            <a:endParaRPr lang="zh-CN" altLang="en-US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94370" y="4770755"/>
            <a:ext cx="231775" cy="840105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alphaModFix amt="38000"/>
            <a:lum bright="64000" contrast="-70000"/>
          </a:blip>
          <a:srcRect t="13261" b="47349"/>
          <a:stretch>
            <a:fillRect/>
          </a:stretch>
        </p:blipFill>
        <p:spPr>
          <a:xfrm>
            <a:off x="635" y="-38100"/>
            <a:ext cx="12191365" cy="720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0480" y="-38100"/>
            <a:ext cx="1615440" cy="6896100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07540" y="360045"/>
            <a:ext cx="5382260" cy="5530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中华医学会</a:t>
            </a:r>
            <a:r>
              <a:rPr lang="zh-CN" altLang="en-US" sz="3200" dirty="0">
                <a:ln w="0"/>
                <a:latin typeface="微软雅黑" panose="020B0503020204020204" pitchFamily="34" charset="-122"/>
                <a:sym typeface="+mn-ea"/>
              </a:rPr>
              <a:t>期刊检索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1176655"/>
            <a:ext cx="9103360" cy="5304790"/>
          </a:xfrm>
          <a:prstGeom prst="rect">
            <a:avLst/>
          </a:prstGeom>
          <a:effectLst>
            <a:outerShdw blurRad="381000" dir="5400000" algn="ctr" rotWithShape="0">
              <a:schemeClr val="tx1">
                <a:alpha val="27000"/>
              </a:scheme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690495" y="4005580"/>
            <a:ext cx="5339080" cy="2040255"/>
          </a:xfrm>
          <a:prstGeom prst="rect">
            <a:avLst/>
          </a:prstGeom>
          <a:noFill/>
          <a:ln w="22225">
            <a:solidFill>
              <a:srgbClr val="00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690495" y="3338195"/>
            <a:ext cx="3176270" cy="6470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30200" dir="5400000" algn="ctr" rotWithShape="0">
              <a:srgbClr val="00191F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053715" y="3431540"/>
            <a:ext cx="2813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可查阅对应年代、年份和具体期号的期刊文章</a:t>
            </a:r>
            <a:endParaRPr lang="zh-CN" altLang="en-US" sz="1200" b="1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90495" y="3338195"/>
            <a:ext cx="231775" cy="647065"/>
          </a:xfrm>
          <a:prstGeom prst="rect">
            <a:avLst/>
          </a:prstGeom>
          <a:solidFill>
            <a:srgbClr val="007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WPS 演示</Application>
  <PresentationFormat>宽屏</PresentationFormat>
  <Paragraphs>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微软雅黑 Light</vt:lpstr>
      <vt:lpstr>等线</vt:lpstr>
      <vt:lpstr>Arial Unicode MS</vt:lpstr>
      <vt:lpstr>等线 Light</vt:lpstr>
      <vt:lpstr>Calibri</vt:lpstr>
      <vt:lpstr>汉仪旗黑-90S</vt:lpstr>
      <vt:lpstr>华文行楷</vt:lpstr>
      <vt:lpstr>华文宋体</vt:lpstr>
      <vt:lpstr>华文琥珀</vt:lpstr>
      <vt:lpstr>华文彩云</vt:lpstr>
      <vt:lpstr>汉仪旗黑Y3-75W</vt:lpstr>
      <vt:lpstr>Office 主题​​</vt:lpstr>
      <vt:lpstr>云图书馆使用简介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WATCHING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梦琴</dc:creator>
  <cp:lastModifiedBy>冯蓓蕾</cp:lastModifiedBy>
  <cp:revision>134</cp:revision>
  <dcterms:created xsi:type="dcterms:W3CDTF">2020-08-21T06:53:00Z</dcterms:created>
  <dcterms:modified xsi:type="dcterms:W3CDTF">2021-12-01T09:27:32Z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6452C7E13C354D30B79786D848543B93</vt:lpwstr>
  </property>
</Properties>
</file>