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316" r:id="rId4"/>
    <p:sldId id="342" r:id="rId5"/>
    <p:sldId id="318" r:id="rId6"/>
    <p:sldId id="341" r:id="rId7"/>
    <p:sldId id="343" r:id="rId8"/>
    <p:sldId id="344" r:id="rId9"/>
    <p:sldId id="345" r:id="rId10"/>
    <p:sldId id="319" r:id="rId11"/>
    <p:sldId id="324" r:id="rId12"/>
    <p:sldId id="349" r:id="rId13"/>
    <p:sldId id="346" r:id="rId14"/>
  </p:sldIdLst>
  <p:sldSz cx="12192000" cy="685800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20">
          <p15:clr>
            <a:srgbClr val="A4A3A4"/>
          </p15:clr>
        </p15:guide>
        <p15:guide id="2" pos="38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/>
    <p:restoredTop sz="94660"/>
  </p:normalViewPr>
  <p:slideViewPr>
    <p:cSldViewPr snapToGrid="0" showGuides="1">
      <p:cViewPr varScale="1">
        <p:scale>
          <a:sx n="85" d="100"/>
          <a:sy n="85" d="100"/>
        </p:scale>
        <p:origin x="-300" y="-90"/>
      </p:cViewPr>
      <p:guideLst>
        <p:guide orient="horz" pos="2220"/>
        <p:guide pos="382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 fontAlgn="base">
              <a:defRPr/>
            </a:pP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 fontAlgn="base">
              <a:defRPr/>
            </a:pPr>
            <a:fld id="{BEB1AE57-91D8-4108-8A5C-7B63D632B2B6}" type="datetimeFigureOut">
              <a: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fontAlgn="base">
                <a:defRPr/>
              </a:pPr>
              <a:t>2018-05-18</a:t>
            </a:fld>
            <a:endParaRPr lang="zh-CN" altLang="en-US" strike="noStrike" noProof="1"/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0"/>
            <a:r>
              <a:rPr lang="zh-CN" altLang="en-US"/>
              <a:t>第二级</a:t>
            </a:r>
          </a:p>
          <a:p>
            <a:pPr lvl="2" indent="0"/>
            <a:r>
              <a:rPr lang="zh-CN" altLang="en-US"/>
              <a:t>第三级</a:t>
            </a:r>
          </a:p>
          <a:p>
            <a:pPr lvl="3" indent="0"/>
            <a:r>
              <a:rPr lang="zh-CN" altLang="en-US"/>
              <a:t>第四级</a:t>
            </a:r>
          </a:p>
          <a:p>
            <a:pPr lvl="4" indent="0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 fontAlgn="base">
              <a:defRPr/>
            </a:pPr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 fontAlgn="base">
              <a:defRPr/>
            </a:pPr>
            <a:fld id="{58E94DB7-6BD0-41E8-B4E6-DA4C8BA169DB}" type="slidenum">
              <a: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fontAlgn="base">
                <a:defRPr/>
              </a:p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/>
          </a:p>
        </p:txBody>
      </p:sp>
      <p:sp>
        <p:nvSpPr>
          <p:cNvPr id="409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/>
              <a:pPr lvl="0" indent="0" algn="r"/>
              <a:t>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6146" name="备注占位符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/>
          </a:p>
        </p:txBody>
      </p:sp>
      <p:sp>
        <p:nvSpPr>
          <p:cNvPr id="614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/>
              <a:pPr lvl="0" indent="0" algn="r"/>
              <a:t>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8194" name="备注占位符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/>
          </a:p>
        </p:txBody>
      </p:sp>
      <p:sp>
        <p:nvSpPr>
          <p:cNvPr id="819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/>
              <a:pPr lvl="0" indent="0" algn="r"/>
              <a:t>3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10242" name="备注占位符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/>
          </a:p>
        </p:txBody>
      </p:sp>
      <p:sp>
        <p:nvSpPr>
          <p:cNvPr id="10243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/>
              <a:pPr lvl="0" indent="0" algn="r"/>
              <a:t>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12290" name="备注占位符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/>
          </a:p>
        </p:txBody>
      </p:sp>
      <p:sp>
        <p:nvSpPr>
          <p:cNvPr id="1229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/>
              <a:pPr lvl="0" indent="0" algn="r"/>
              <a:t>10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22530" name="备注占位符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/>
          </a:p>
        </p:txBody>
      </p:sp>
      <p:sp>
        <p:nvSpPr>
          <p:cNvPr id="2253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/>
              <a:pPr lvl="0" indent="0" algn="r"/>
              <a:t>11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defRPr/>
            </a:pPr>
            <a:fld id="{AFF2CE33-D8BF-48AD-8F1E-41CC613CD6C7}" type="datetimeFigureOut">
              <a:rPr lang="zh-CN" altLang="en-US" strike="noStrike" noProof="1">
                <a:latin typeface="+mn-lt"/>
                <a:ea typeface="+mn-ea"/>
                <a:cs typeface="+mn-cs"/>
              </a:rPr>
              <a:pPr fontAlgn="auto">
                <a:defRPr/>
              </a:pPr>
              <a:t>2018-05-18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defRPr/>
            </a:pPr>
            <a:fld id="{577A37AB-A622-43A2-A57D-19EBA34EFC1A}" type="slidenum">
              <a: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fontAlgn="base">
                <a:defRPr/>
              </a:p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defRPr/>
            </a:pPr>
            <a:fld id="{AFF2CE33-D8BF-48AD-8F1E-41CC613CD6C7}" type="datetimeFigureOut">
              <a:rPr lang="zh-CN" altLang="en-US" strike="noStrike" noProof="1">
                <a:latin typeface="+mn-lt"/>
                <a:ea typeface="+mn-ea"/>
                <a:cs typeface="+mn-cs"/>
              </a:rPr>
              <a:pPr fontAlgn="auto">
                <a:defRPr/>
              </a:pPr>
              <a:t>2018-05-18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defRPr/>
            </a:pPr>
            <a:fld id="{577A37AB-A622-43A2-A57D-19EBA34EFC1A}" type="slidenum">
              <a: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fontAlgn="base">
                <a:defRPr/>
              </a:p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defRPr/>
            </a:pPr>
            <a:fld id="{AFF2CE33-D8BF-48AD-8F1E-41CC613CD6C7}" type="datetimeFigureOut">
              <a:rPr lang="zh-CN" altLang="en-US" strike="noStrike" noProof="1">
                <a:latin typeface="+mn-lt"/>
                <a:ea typeface="+mn-ea"/>
                <a:cs typeface="+mn-cs"/>
              </a:rPr>
              <a:pPr fontAlgn="auto">
                <a:defRPr/>
              </a:pPr>
              <a:t>2018-05-18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defRPr/>
            </a:pPr>
            <a:fld id="{577A37AB-A622-43A2-A57D-19EBA34EFC1A}" type="slidenum">
              <a: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fontAlgn="base">
                <a:defRPr/>
              </a:p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defRPr/>
            </a:pPr>
            <a:fld id="{AFF2CE33-D8BF-48AD-8F1E-41CC613CD6C7}" type="datetimeFigureOut">
              <a:rPr lang="zh-CN" altLang="en-US" strike="noStrike" noProof="1">
                <a:latin typeface="+mn-lt"/>
                <a:ea typeface="+mn-ea"/>
                <a:cs typeface="+mn-cs"/>
              </a:rPr>
              <a:pPr fontAlgn="auto">
                <a:defRPr/>
              </a:pPr>
              <a:t>2018-05-18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defRPr/>
            </a:pPr>
            <a:fld id="{577A37AB-A622-43A2-A57D-19EBA34EFC1A}" type="slidenum">
              <a: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fontAlgn="base">
                <a:defRPr/>
              </a:p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defRPr/>
            </a:pPr>
            <a:fld id="{AFF2CE33-D8BF-48AD-8F1E-41CC613CD6C7}" type="datetimeFigureOut">
              <a:rPr lang="zh-CN" altLang="en-US" strike="noStrike" noProof="1">
                <a:latin typeface="+mn-lt"/>
                <a:ea typeface="+mn-ea"/>
                <a:cs typeface="+mn-cs"/>
              </a:rPr>
              <a:pPr fontAlgn="auto">
                <a:defRPr/>
              </a:pPr>
              <a:t>2018-05-18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defRPr/>
            </a:pPr>
            <a:fld id="{577A37AB-A622-43A2-A57D-19EBA34EFC1A}" type="slidenum">
              <a: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fontAlgn="base">
                <a:defRPr/>
              </a:p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defRPr/>
            </a:pPr>
            <a:fld id="{AFF2CE33-D8BF-48AD-8F1E-41CC613CD6C7}" type="datetimeFigureOut">
              <a:rPr lang="zh-CN" altLang="en-US" strike="noStrike" noProof="1">
                <a:latin typeface="+mn-lt"/>
                <a:ea typeface="+mn-ea"/>
                <a:cs typeface="+mn-cs"/>
              </a:rPr>
              <a:pPr fontAlgn="auto">
                <a:defRPr/>
              </a:pPr>
              <a:t>2018-05-18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defRPr/>
            </a:pPr>
            <a:fld id="{577A37AB-A622-43A2-A57D-19EBA34EFC1A}" type="slidenum">
              <a: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fontAlgn="base">
                <a:defRPr/>
              </a:p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defRPr/>
            </a:pPr>
            <a:fld id="{AFF2CE33-D8BF-48AD-8F1E-41CC613CD6C7}" type="datetimeFigureOut">
              <a:rPr lang="zh-CN" altLang="en-US" strike="noStrike" noProof="1">
                <a:latin typeface="+mn-lt"/>
                <a:ea typeface="+mn-ea"/>
                <a:cs typeface="+mn-cs"/>
              </a:rPr>
              <a:pPr fontAlgn="auto">
                <a:defRPr/>
              </a:pPr>
              <a:t>2018-05-18</a:t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defRPr/>
            </a:pPr>
            <a:fld id="{577A37AB-A622-43A2-A57D-19EBA34EFC1A}" type="slidenum">
              <a: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fontAlgn="base">
                <a:defRPr/>
              </a:p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defRPr/>
            </a:pPr>
            <a:fld id="{AFF2CE33-D8BF-48AD-8F1E-41CC613CD6C7}" type="datetimeFigureOut">
              <a:rPr lang="zh-CN" altLang="en-US" strike="noStrike" noProof="1">
                <a:latin typeface="+mn-lt"/>
                <a:ea typeface="+mn-ea"/>
                <a:cs typeface="+mn-cs"/>
              </a:rPr>
              <a:pPr fontAlgn="auto">
                <a:defRPr/>
              </a:pPr>
              <a:t>2018-05-18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defRPr/>
            </a:pPr>
            <a:fld id="{577A37AB-A622-43A2-A57D-19EBA34EFC1A}" type="slidenum">
              <a: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fontAlgn="base">
                <a:defRPr/>
              </a:p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defRPr/>
            </a:pPr>
            <a:fld id="{AFF2CE33-D8BF-48AD-8F1E-41CC613CD6C7}" type="datetimeFigureOut">
              <a:rPr lang="zh-CN" altLang="en-US" strike="noStrike" noProof="1">
                <a:latin typeface="+mn-lt"/>
                <a:ea typeface="+mn-ea"/>
                <a:cs typeface="+mn-cs"/>
              </a:rPr>
              <a:pPr fontAlgn="auto">
                <a:defRPr/>
              </a:pPr>
              <a:t>2018-05-18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defRPr/>
            </a:pPr>
            <a:fld id="{577A37AB-A622-43A2-A57D-19EBA34EFC1A}" type="slidenum">
              <a: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fontAlgn="base">
                <a:defRPr/>
              </a:p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defRPr/>
            </a:pPr>
            <a:fld id="{AFF2CE33-D8BF-48AD-8F1E-41CC613CD6C7}" type="datetimeFigureOut">
              <a:rPr lang="zh-CN" altLang="en-US" strike="noStrike" noProof="1">
                <a:latin typeface="+mn-lt"/>
                <a:ea typeface="+mn-ea"/>
                <a:cs typeface="+mn-cs"/>
              </a:rPr>
              <a:pPr fontAlgn="auto">
                <a:defRPr/>
              </a:pPr>
              <a:t>2018-05-18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defRPr/>
            </a:pPr>
            <a:fld id="{577A37AB-A622-43A2-A57D-19EBA34EFC1A}" type="slidenum">
              <a: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fontAlgn="base">
                <a:defRPr/>
              </a:p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fontAlgn="base"/>
            <a:endParaRPr lang="zh-CN" altLang="en-US" strike="noStrike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defRPr/>
            </a:pPr>
            <a:fld id="{AFF2CE33-D8BF-48AD-8F1E-41CC613CD6C7}" type="datetimeFigureOut">
              <a:rPr lang="zh-CN" altLang="en-US" strike="noStrike" noProof="1">
                <a:latin typeface="+mn-lt"/>
                <a:ea typeface="+mn-ea"/>
                <a:cs typeface="+mn-cs"/>
              </a:rPr>
              <a:pPr fontAlgn="auto">
                <a:defRPr/>
              </a:pPr>
              <a:t>2018-05-18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defRPr/>
            </a:pPr>
            <a:fld id="{577A37AB-A622-43A2-A57D-19EBA34EFC1A}" type="slidenum">
              <a: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fontAlgn="base">
                <a:defRPr/>
              </a:p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lvl="0" indent="-228600"/>
            <a:r>
              <a:rPr lang="zh-CN" altLang="en-US"/>
              <a:t>单击此处编辑母版文本样式</a:t>
            </a:r>
          </a:p>
          <a:p>
            <a:pPr lvl="1" indent="-22860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AFF2CE33-D8BF-48AD-8F1E-41CC613CD6C7}" type="datetimeFigureOut">
              <a:rPr lang="zh-CN" altLang="en-US" strike="noStrike" noProof="1">
                <a:latin typeface="+mn-lt"/>
                <a:ea typeface="+mn-ea"/>
                <a:cs typeface="+mn-cs"/>
              </a:rPr>
              <a:pPr fontAlgn="auto">
                <a:defRPr/>
              </a:pPr>
              <a:t>2018-05-18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defRPr/>
            </a:pPr>
            <a:fld id="{577A37AB-A622-43A2-A57D-19EBA34EFC1A}" type="slidenum">
              <a:rPr lang="zh-CN" altLang="en-US" strike="noStrike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fontAlgn="base">
                <a:defRPr/>
              </a:p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79"/>
          <p:cNvGrpSpPr/>
          <p:nvPr/>
        </p:nvGrpSpPr>
        <p:grpSpPr>
          <a:xfrm>
            <a:off x="1076325" y="1862138"/>
            <a:ext cx="3565525" cy="3571875"/>
            <a:chOff x="6379729" y="2488774"/>
            <a:chExt cx="2513016" cy="2513016"/>
          </a:xfrm>
        </p:grpSpPr>
        <p:sp>
          <p:nvSpPr>
            <p:cNvPr id="3" name="任意多边形 82"/>
            <p:cNvSpPr/>
            <p:nvPr/>
          </p:nvSpPr>
          <p:spPr>
            <a:xfrm rot="3738964">
              <a:off x="6379729" y="2488774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fontAlgn="base" hangingPunct="1">
                <a:defRPr/>
              </a:pPr>
              <a:endParaRPr lang="zh-CN" altLang="en-US" strike="noStrike" kern="0" noProof="1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defRPr/>
              </a:pPr>
              <a:endParaRPr lang="zh-CN" altLang="en-US" strike="noStrike" kern="0" noProof="1">
                <a:solidFill>
                  <a:srgbClr val="FFFFFF"/>
                </a:solidFill>
              </a:endParaRPr>
            </a:p>
          </p:txBody>
        </p:sp>
      </p:grpSp>
      <p:sp>
        <p:nvSpPr>
          <p:cNvPr id="5" name="等腰三角形 31"/>
          <p:cNvSpPr/>
          <p:nvPr/>
        </p:nvSpPr>
        <p:spPr>
          <a:xfrm>
            <a:off x="3721100" y="852488"/>
            <a:ext cx="1000125" cy="1071563"/>
          </a:xfrm>
          <a:custGeom>
            <a:avLst/>
            <a:gdLst>
              <a:gd name="connsiteX0" fmla="*/ 0 w 1243044"/>
              <a:gd name="connsiteY0" fmla="*/ 1071590 h 1071590"/>
              <a:gd name="connsiteX1" fmla="*/ 621522 w 1243044"/>
              <a:gd name="connsiteY1" fmla="*/ 0 h 1071590"/>
              <a:gd name="connsiteX2" fmla="*/ 1243044 w 1243044"/>
              <a:gd name="connsiteY2" fmla="*/ 1071590 h 1071590"/>
              <a:gd name="connsiteX3" fmla="*/ 0 w 1243044"/>
              <a:gd name="connsiteY3" fmla="*/ 1071590 h 1071590"/>
              <a:gd name="connsiteX0-1" fmla="*/ 0 w 999976"/>
              <a:gd name="connsiteY0-2" fmla="*/ 1071590 h 1071590"/>
              <a:gd name="connsiteX1-3" fmla="*/ 621522 w 999976"/>
              <a:gd name="connsiteY1-4" fmla="*/ 0 h 1071590"/>
              <a:gd name="connsiteX2-5" fmla="*/ 999976 w 999976"/>
              <a:gd name="connsiteY2-6" fmla="*/ 492856 h 1071590"/>
              <a:gd name="connsiteX3-7" fmla="*/ 0 w 999976"/>
              <a:gd name="connsiteY3-8" fmla="*/ 1071590 h 10715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99976" h="1071590">
                <a:moveTo>
                  <a:pt x="0" y="1071590"/>
                </a:moveTo>
                <a:lnTo>
                  <a:pt x="621522" y="0"/>
                </a:lnTo>
                <a:lnTo>
                  <a:pt x="999976" y="492856"/>
                </a:lnTo>
                <a:lnTo>
                  <a:pt x="0" y="107159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/>
          </a:p>
        </p:txBody>
      </p:sp>
      <p:sp>
        <p:nvSpPr>
          <p:cNvPr id="6" name="等腰三角形 31"/>
          <p:cNvSpPr/>
          <p:nvPr/>
        </p:nvSpPr>
        <p:spPr>
          <a:xfrm rot="962341">
            <a:off x="3898900" y="1624013"/>
            <a:ext cx="777875" cy="461963"/>
          </a:xfrm>
          <a:custGeom>
            <a:avLst/>
            <a:gdLst>
              <a:gd name="connsiteX0" fmla="*/ 0 w 1243044"/>
              <a:gd name="connsiteY0" fmla="*/ 1071590 h 1071590"/>
              <a:gd name="connsiteX1" fmla="*/ 621522 w 1243044"/>
              <a:gd name="connsiteY1" fmla="*/ 0 h 1071590"/>
              <a:gd name="connsiteX2" fmla="*/ 1243044 w 1243044"/>
              <a:gd name="connsiteY2" fmla="*/ 1071590 h 1071590"/>
              <a:gd name="connsiteX3" fmla="*/ 0 w 1243044"/>
              <a:gd name="connsiteY3" fmla="*/ 1071590 h 1071590"/>
              <a:gd name="connsiteX0-1" fmla="*/ 0 w 999976"/>
              <a:gd name="connsiteY0-2" fmla="*/ 1071590 h 1071590"/>
              <a:gd name="connsiteX1-3" fmla="*/ 621522 w 999976"/>
              <a:gd name="connsiteY1-4" fmla="*/ 0 h 1071590"/>
              <a:gd name="connsiteX2-5" fmla="*/ 999976 w 999976"/>
              <a:gd name="connsiteY2-6" fmla="*/ 492856 h 1071590"/>
              <a:gd name="connsiteX3-7" fmla="*/ 0 w 999976"/>
              <a:gd name="connsiteY3-8" fmla="*/ 1071590 h 1071590"/>
              <a:gd name="connsiteX0-9" fmla="*/ 0 w 1092640"/>
              <a:gd name="connsiteY0-10" fmla="*/ 1071590 h 1071590"/>
              <a:gd name="connsiteX1-11" fmla="*/ 621522 w 1092640"/>
              <a:gd name="connsiteY1-12" fmla="*/ 0 h 1071590"/>
              <a:gd name="connsiteX2-13" fmla="*/ 1092640 w 1092640"/>
              <a:gd name="connsiteY2-14" fmla="*/ 799396 h 1071590"/>
              <a:gd name="connsiteX3-15" fmla="*/ 0 w 1092640"/>
              <a:gd name="connsiteY3-16" fmla="*/ 1071590 h 1071590"/>
              <a:gd name="connsiteX0-17" fmla="*/ 0 w 1092640"/>
              <a:gd name="connsiteY0-18" fmla="*/ 791871 h 791871"/>
              <a:gd name="connsiteX1-19" fmla="*/ 744852 w 1092640"/>
              <a:gd name="connsiteY1-20" fmla="*/ -1 h 791871"/>
              <a:gd name="connsiteX2-21" fmla="*/ 1092640 w 1092640"/>
              <a:gd name="connsiteY2-22" fmla="*/ 519677 h 791871"/>
              <a:gd name="connsiteX3-23" fmla="*/ 0 w 1092640"/>
              <a:gd name="connsiteY3-24" fmla="*/ 791871 h 791871"/>
              <a:gd name="connsiteX0-25" fmla="*/ 1 w 1254028"/>
              <a:gd name="connsiteY0-26" fmla="*/ 706936 h 706935"/>
              <a:gd name="connsiteX1-27" fmla="*/ 906240 w 1254028"/>
              <a:gd name="connsiteY1-28" fmla="*/ 1 h 706935"/>
              <a:gd name="connsiteX2-29" fmla="*/ 1254028 w 1254028"/>
              <a:gd name="connsiteY2-30" fmla="*/ 519679 h 706935"/>
              <a:gd name="connsiteX3-31" fmla="*/ 1 w 1254028"/>
              <a:gd name="connsiteY3-32" fmla="*/ 706936 h 70693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54028" h="706935">
                <a:moveTo>
                  <a:pt x="1" y="706936"/>
                </a:moveTo>
                <a:lnTo>
                  <a:pt x="906240" y="1"/>
                </a:lnTo>
                <a:lnTo>
                  <a:pt x="1254028" y="519679"/>
                </a:lnTo>
                <a:lnTo>
                  <a:pt x="1" y="70693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/>
          </a:p>
        </p:txBody>
      </p:sp>
      <p:sp>
        <p:nvSpPr>
          <p:cNvPr id="7" name="等腰三角形 31"/>
          <p:cNvSpPr/>
          <p:nvPr/>
        </p:nvSpPr>
        <p:spPr>
          <a:xfrm rot="962341">
            <a:off x="3444875" y="1358900"/>
            <a:ext cx="339725" cy="501650"/>
          </a:xfrm>
          <a:custGeom>
            <a:avLst/>
            <a:gdLst>
              <a:gd name="connsiteX0" fmla="*/ 0 w 1243044"/>
              <a:gd name="connsiteY0" fmla="*/ 1071590 h 1071590"/>
              <a:gd name="connsiteX1" fmla="*/ 621522 w 1243044"/>
              <a:gd name="connsiteY1" fmla="*/ 0 h 1071590"/>
              <a:gd name="connsiteX2" fmla="*/ 1243044 w 1243044"/>
              <a:gd name="connsiteY2" fmla="*/ 1071590 h 1071590"/>
              <a:gd name="connsiteX3" fmla="*/ 0 w 1243044"/>
              <a:gd name="connsiteY3" fmla="*/ 1071590 h 1071590"/>
              <a:gd name="connsiteX0-1" fmla="*/ 0 w 999976"/>
              <a:gd name="connsiteY0-2" fmla="*/ 1071590 h 1071590"/>
              <a:gd name="connsiteX1-3" fmla="*/ 621522 w 999976"/>
              <a:gd name="connsiteY1-4" fmla="*/ 0 h 1071590"/>
              <a:gd name="connsiteX2-5" fmla="*/ 999976 w 999976"/>
              <a:gd name="connsiteY2-6" fmla="*/ 492856 h 1071590"/>
              <a:gd name="connsiteX3-7" fmla="*/ 0 w 999976"/>
              <a:gd name="connsiteY3-8" fmla="*/ 1071590 h 1071590"/>
              <a:gd name="connsiteX0-9" fmla="*/ 0 w 1092640"/>
              <a:gd name="connsiteY0-10" fmla="*/ 1071590 h 1071590"/>
              <a:gd name="connsiteX1-11" fmla="*/ 621522 w 1092640"/>
              <a:gd name="connsiteY1-12" fmla="*/ 0 h 1071590"/>
              <a:gd name="connsiteX2-13" fmla="*/ 1092640 w 1092640"/>
              <a:gd name="connsiteY2-14" fmla="*/ 799396 h 1071590"/>
              <a:gd name="connsiteX3-15" fmla="*/ 0 w 1092640"/>
              <a:gd name="connsiteY3-16" fmla="*/ 1071590 h 1071590"/>
              <a:gd name="connsiteX0-17" fmla="*/ 0 w 1092640"/>
              <a:gd name="connsiteY0-18" fmla="*/ 791871 h 791871"/>
              <a:gd name="connsiteX1-19" fmla="*/ 744852 w 1092640"/>
              <a:gd name="connsiteY1-20" fmla="*/ -1 h 791871"/>
              <a:gd name="connsiteX2-21" fmla="*/ 1092640 w 1092640"/>
              <a:gd name="connsiteY2-22" fmla="*/ 519677 h 791871"/>
              <a:gd name="connsiteX3-23" fmla="*/ 0 w 1092640"/>
              <a:gd name="connsiteY3-24" fmla="*/ 791871 h 791871"/>
              <a:gd name="connsiteX0-25" fmla="*/ 1 w 1254028"/>
              <a:gd name="connsiteY0-26" fmla="*/ 706936 h 706935"/>
              <a:gd name="connsiteX1-27" fmla="*/ 906240 w 1254028"/>
              <a:gd name="connsiteY1-28" fmla="*/ 1 h 706935"/>
              <a:gd name="connsiteX2-29" fmla="*/ 1254028 w 1254028"/>
              <a:gd name="connsiteY2-30" fmla="*/ 519679 h 706935"/>
              <a:gd name="connsiteX3-31" fmla="*/ 1 w 1254028"/>
              <a:gd name="connsiteY3-32" fmla="*/ 706936 h 706935"/>
              <a:gd name="connsiteX0-33" fmla="*/ 1 w 752066"/>
              <a:gd name="connsiteY0-34" fmla="*/ 1016374 h 1016375"/>
              <a:gd name="connsiteX1-35" fmla="*/ 404278 w 752066"/>
              <a:gd name="connsiteY1-36" fmla="*/ -1 h 1016375"/>
              <a:gd name="connsiteX2-37" fmla="*/ 752066 w 752066"/>
              <a:gd name="connsiteY2-38" fmla="*/ 519677 h 1016375"/>
              <a:gd name="connsiteX3-39" fmla="*/ 1 w 752066"/>
              <a:gd name="connsiteY3-40" fmla="*/ 1016374 h 1016375"/>
              <a:gd name="connsiteX0-41" fmla="*/ 56784 w 808849"/>
              <a:gd name="connsiteY0-42" fmla="*/ 1055400 h 1055399"/>
              <a:gd name="connsiteX1-43" fmla="*/ 0 w 808849"/>
              <a:gd name="connsiteY1-44" fmla="*/ 1 h 1055399"/>
              <a:gd name="connsiteX2-45" fmla="*/ 808849 w 808849"/>
              <a:gd name="connsiteY2-46" fmla="*/ 558703 h 1055399"/>
              <a:gd name="connsiteX3-47" fmla="*/ 56784 w 808849"/>
              <a:gd name="connsiteY3-48" fmla="*/ 1055400 h 1055399"/>
              <a:gd name="connsiteX0-49" fmla="*/ 56784 w 400017"/>
              <a:gd name="connsiteY0-50" fmla="*/ 1055398 h 1055399"/>
              <a:gd name="connsiteX1-51" fmla="*/ 0 w 400017"/>
              <a:gd name="connsiteY1-52" fmla="*/ -1 h 1055399"/>
              <a:gd name="connsiteX2-53" fmla="*/ 400017 w 400017"/>
              <a:gd name="connsiteY2-54" fmla="*/ 320903 h 1055399"/>
              <a:gd name="connsiteX3-55" fmla="*/ 56784 w 400017"/>
              <a:gd name="connsiteY3-56" fmla="*/ 1055398 h 1055399"/>
              <a:gd name="connsiteX0-57" fmla="*/ 468575 w 811808"/>
              <a:gd name="connsiteY0-58" fmla="*/ 734495 h 734494"/>
              <a:gd name="connsiteX1-59" fmla="*/ 0 w 811808"/>
              <a:gd name="connsiteY1-60" fmla="*/ 73278 h 734494"/>
              <a:gd name="connsiteX2-61" fmla="*/ 811808 w 811808"/>
              <a:gd name="connsiteY2-62" fmla="*/ 0 h 734494"/>
              <a:gd name="connsiteX3-63" fmla="*/ 468575 w 811808"/>
              <a:gd name="connsiteY3-64" fmla="*/ 734495 h 734494"/>
              <a:gd name="connsiteX0-65" fmla="*/ 468575 w 546206"/>
              <a:gd name="connsiteY0-66" fmla="*/ 768694 h 768694"/>
              <a:gd name="connsiteX1-67" fmla="*/ 0 w 546206"/>
              <a:gd name="connsiteY1-68" fmla="*/ 107477 h 768694"/>
              <a:gd name="connsiteX2-69" fmla="*/ 546206 w 546206"/>
              <a:gd name="connsiteY2-70" fmla="*/ 0 h 768694"/>
              <a:gd name="connsiteX3-71" fmla="*/ 468575 w 546206"/>
              <a:gd name="connsiteY3-72" fmla="*/ 768694 h 7686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46206" h="768694">
                <a:moveTo>
                  <a:pt x="468575" y="768694"/>
                </a:moveTo>
                <a:lnTo>
                  <a:pt x="0" y="107477"/>
                </a:lnTo>
                <a:lnTo>
                  <a:pt x="546206" y="0"/>
                </a:lnTo>
                <a:lnTo>
                  <a:pt x="468575" y="76869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/>
          </a:p>
        </p:txBody>
      </p:sp>
      <p:sp>
        <p:nvSpPr>
          <p:cNvPr id="4106" name="文本框 20"/>
          <p:cNvSpPr txBox="1"/>
          <p:nvPr/>
        </p:nvSpPr>
        <p:spPr>
          <a:xfrm>
            <a:off x="1308100" y="3619500"/>
            <a:ext cx="2981325" cy="646113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 anchor="t">
            <a:spAutoFit/>
          </a:bodyPr>
          <a:lstStyle/>
          <a:p>
            <a:pPr lvl="0" indent="0" algn="ctr"/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</a:p>
        </p:txBody>
      </p:sp>
      <p:sp>
        <p:nvSpPr>
          <p:cNvPr id="37" name="文本框 20"/>
          <p:cNvSpPr txBox="1"/>
          <p:nvPr/>
        </p:nvSpPr>
        <p:spPr>
          <a:xfrm>
            <a:off x="1303338" y="2835275"/>
            <a:ext cx="2981325" cy="923925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 anchor="t">
            <a:spAutoFit/>
          </a:bodyPr>
          <a:lstStyle/>
          <a:p>
            <a:pPr lvl="0" indent="0" algn="ctr"/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6403637" y="2184709"/>
            <a:ext cx="3367313" cy="584775"/>
            <a:chOff x="7047666" y="1942356"/>
            <a:chExt cx="3367313" cy="584775"/>
          </a:xfrm>
          <a:solidFill>
            <a:srgbClr val="0070C0"/>
          </a:solidFill>
        </p:grpSpPr>
        <p:grpSp>
          <p:nvGrpSpPr>
            <p:cNvPr id="39" name="组合 38"/>
            <p:cNvGrpSpPr/>
            <p:nvPr/>
          </p:nvGrpSpPr>
          <p:grpSpPr>
            <a:xfrm>
              <a:off x="7047666" y="1942356"/>
              <a:ext cx="551542" cy="584775"/>
              <a:chOff x="4519974" y="1762722"/>
              <a:chExt cx="551542" cy="584775"/>
            </a:xfrm>
            <a:grpFill/>
          </p:grpSpPr>
          <p:sp>
            <p:nvSpPr>
              <p:cNvPr id="41" name="圆角矩形 40"/>
              <p:cNvSpPr/>
              <p:nvPr/>
            </p:nvSpPr>
            <p:spPr>
              <a:xfrm>
                <a:off x="4519974" y="1830139"/>
                <a:ext cx="551542" cy="449943"/>
              </a:xfrm>
              <a:prstGeom prst="roundRect">
                <a:avLst/>
              </a:prstGeom>
              <a:grpFill/>
              <a:ln>
                <a:noFill/>
              </a:ln>
              <a:effectLst>
                <a:outerShdw blurRad="88900" dist="50800" dir="5400000" sx="97000" sy="97000" algn="ctr" rotWithShape="0">
                  <a:srgbClr val="000000">
                    <a:alpha val="46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/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4576775" y="1762722"/>
                <a:ext cx="425116" cy="58477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fontAlgn="base"/>
                <a:r>
                  <a:rPr lang="en-US" altLang="zh-CN" sz="3200" strike="noStrike" noProof="1">
                    <a:solidFill>
                      <a:schemeClr val="bg1"/>
                    </a:solidFill>
                    <a:latin typeface="+mj-ea"/>
                    <a:ea typeface="+mj-ea"/>
                    <a:cs typeface="+mn-cs"/>
                  </a:rPr>
                  <a:t>1</a:t>
                </a:r>
                <a:endParaRPr lang="zh-CN" altLang="en-US" sz="3200" strike="noStrike" noProof="1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40" name="圆角矩形 39"/>
            <p:cNvSpPr/>
            <p:nvPr/>
          </p:nvSpPr>
          <p:spPr>
            <a:xfrm>
              <a:off x="7845950" y="2009773"/>
              <a:ext cx="2569029" cy="449943"/>
            </a:xfrm>
            <a:prstGeom prst="roundRect">
              <a:avLst/>
            </a:prstGeom>
            <a:grpFill/>
            <a:ln>
              <a:noFill/>
            </a:ln>
            <a:effectLst>
              <a:outerShdw blurRad="88900" dist="50800" dir="5400000" sx="97000" sy="97000" algn="ctr" rotWithShape="0">
                <a:srgbClr val="000000">
                  <a:alpha val="46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r>
                <a:rPr lang="zh-CN" altLang="en-US" sz="2800" strike="noStrike" noProof="1" smtClean="0"/>
                <a:t>读秀传递</a:t>
              </a:r>
              <a:endParaRPr lang="zh-CN" altLang="en-US" sz="2800" strike="noStrike" noProof="1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403339" y="2971800"/>
            <a:ext cx="4959753" cy="584775"/>
            <a:chOff x="7047667" y="1942356"/>
            <a:chExt cx="3057926" cy="584715"/>
          </a:xfrm>
          <a:solidFill>
            <a:srgbClr val="0070C0"/>
          </a:solidFill>
        </p:grpSpPr>
        <p:grpSp>
          <p:nvGrpSpPr>
            <p:cNvPr id="44" name="组合 43"/>
            <p:cNvGrpSpPr/>
            <p:nvPr/>
          </p:nvGrpSpPr>
          <p:grpSpPr>
            <a:xfrm>
              <a:off x="7047667" y="1942356"/>
              <a:ext cx="355948" cy="584715"/>
              <a:chOff x="4519975" y="1762722"/>
              <a:chExt cx="355948" cy="584715"/>
            </a:xfrm>
            <a:grpFill/>
          </p:grpSpPr>
          <p:sp>
            <p:nvSpPr>
              <p:cNvPr id="46" name="圆角矩形 45"/>
              <p:cNvSpPr/>
              <p:nvPr/>
            </p:nvSpPr>
            <p:spPr>
              <a:xfrm>
                <a:off x="4519975" y="1830139"/>
                <a:ext cx="355948" cy="449943"/>
              </a:xfrm>
              <a:prstGeom prst="roundRect">
                <a:avLst/>
              </a:prstGeom>
              <a:grpFill/>
              <a:ln>
                <a:noFill/>
              </a:ln>
              <a:effectLst>
                <a:outerShdw blurRad="88900" dist="50800" dir="5400000" sx="97000" sy="97000" algn="ctr" rotWithShape="0">
                  <a:srgbClr val="000000">
                    <a:alpha val="46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/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4576776" y="1762722"/>
                <a:ext cx="251020" cy="5847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fontAlgn="base"/>
                <a:r>
                  <a:rPr lang="en-US" altLang="zh-CN" sz="3200" strike="noStrike" noProof="1">
                    <a:solidFill>
                      <a:schemeClr val="bg1"/>
                    </a:solidFill>
                    <a:latin typeface="+mj-ea"/>
                    <a:ea typeface="+mj-ea"/>
                    <a:cs typeface="+mn-cs"/>
                  </a:rPr>
                  <a:t>2</a:t>
                </a:r>
                <a:endParaRPr lang="zh-CN" altLang="en-US" sz="3200" strike="noStrike" noProof="1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45" name="圆角矩形 44"/>
            <p:cNvSpPr/>
            <p:nvPr/>
          </p:nvSpPr>
          <p:spPr>
            <a:xfrm>
              <a:off x="7536564" y="2009773"/>
              <a:ext cx="2569029" cy="449943"/>
            </a:xfrm>
            <a:prstGeom prst="roundRect">
              <a:avLst/>
            </a:prstGeom>
            <a:grpFill/>
            <a:ln>
              <a:noFill/>
            </a:ln>
            <a:effectLst>
              <a:outerShdw blurRad="88900" dist="50800" dir="5400000" sx="97000" sy="97000" algn="ctr" rotWithShape="0">
                <a:srgbClr val="000000">
                  <a:alpha val="46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r>
                <a:rPr lang="zh-CN" altLang="en-US" sz="2800" strike="noStrike" noProof="1" smtClean="0">
                  <a:latin typeface="+mj-lt"/>
                  <a:ea typeface="+mj-lt"/>
                </a:rPr>
                <a:t>全国图书馆参考咨询联盟</a:t>
              </a:r>
              <a:endParaRPr lang="zh-CN" altLang="en-US" sz="2800" strike="noStrike" noProof="1">
                <a:latin typeface="+mj-lt"/>
                <a:ea typeface="+mj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915660" y="510540"/>
            <a:ext cx="5365750" cy="67881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fontAlgn="base"/>
            <a:r>
              <a:rPr lang="zh-CN" altLang="en-US" sz="36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图书馆文献传递使用说明</a:t>
            </a:r>
            <a:endParaRPr lang="zh-CN" altLang="en-US" sz="3600" b="1" strike="noStrike" noProof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86" name="文本框 9"/>
          <p:cNvSpPr txBox="1"/>
          <p:nvPr/>
        </p:nvSpPr>
        <p:spPr>
          <a:xfrm>
            <a:off x="6751637" y="5794375"/>
            <a:ext cx="3663601" cy="9233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 eaLnBrk="0" hangingPunct="0"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浙江中医药大学图书馆技术服务部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indent="0" algn="ctr" eaLnBrk="0" hangingPunct="0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电话：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86613584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4106" grpId="0" bldLvl="0" animBg="1"/>
      <p:bldP spid="37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8" y="1519238"/>
            <a:ext cx="12134850" cy="53546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标注 9"/>
          <p:cNvSpPr/>
          <p:nvPr/>
        </p:nvSpPr>
        <p:spPr>
          <a:xfrm>
            <a:off x="5450980" y="1897857"/>
            <a:ext cx="5184775" cy="1689100"/>
          </a:xfrm>
          <a:prstGeom prst="wedgeRectCallout">
            <a:avLst>
              <a:gd name="adj1" fmla="val -39156"/>
              <a:gd name="adj2" fmla="val 68828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200" strike="noStrike" noProof="1"/>
              <a:t>第五步：输入邮箱地址和验证码，点击</a:t>
            </a:r>
            <a:r>
              <a:rPr lang="en-US" altLang="zh-CN" sz="3200" strike="noStrike" noProof="1"/>
              <a:t>'</a:t>
            </a:r>
            <a:r>
              <a:rPr lang="zh-CN" altLang="en-US" sz="3200" strike="noStrike" noProof="1"/>
              <a:t>确认提交</a:t>
            </a:r>
            <a:r>
              <a:rPr lang="en-US" altLang="zh-CN" sz="3200" strike="noStrike" noProof="1"/>
              <a:t>”,</a:t>
            </a:r>
            <a:r>
              <a:rPr lang="zh-CN" altLang="en-US" sz="3200" strike="noStrike" noProof="1"/>
              <a:t>随时关注邮箱是否收到全文</a:t>
            </a:r>
          </a:p>
        </p:txBody>
      </p:sp>
      <p:sp>
        <p:nvSpPr>
          <p:cNvPr id="5" name="矩形 4"/>
          <p:cNvSpPr/>
          <p:nvPr/>
        </p:nvSpPr>
        <p:spPr>
          <a:xfrm>
            <a:off x="2708275" y="3965575"/>
            <a:ext cx="3225800" cy="60642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1268" name="文本框 4"/>
          <p:cNvSpPr txBox="1"/>
          <p:nvPr/>
        </p:nvSpPr>
        <p:spPr>
          <a:xfrm>
            <a:off x="131763" y="469900"/>
            <a:ext cx="2438400" cy="641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 algn="ctr"/>
            <a:r>
              <a:rPr lang="zh-CN" altLang="zh-CN" sz="3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邮箱传递</a:t>
            </a:r>
            <a:endParaRPr lang="en-US" altLang="zh-CN" sz="36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65438" y="366713"/>
            <a:ext cx="4529138" cy="77311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2800" strike="noStrike" noProof="1"/>
              <a:t>读秀</a:t>
            </a:r>
            <a:r>
              <a:rPr lang="en-US" altLang="zh-CN" sz="2800" strike="noStrike" noProof="1"/>
              <a:t>-</a:t>
            </a:r>
            <a:r>
              <a:rPr lang="zh-CN" altLang="en-US" sz="2800" strike="noStrike" noProof="1"/>
              <a:t>中文</a:t>
            </a:r>
            <a:r>
              <a:rPr lang="zh-CN" altLang="zh-CN" sz="2800" strike="noStrike" noProof="1"/>
              <a:t>传递</a:t>
            </a:r>
          </a:p>
        </p:txBody>
      </p:sp>
    </p:spTree>
  </p:cSld>
  <p:clrMapOvr>
    <a:masterClrMapping/>
  </p:clrMapOvr>
  <p:transition spd="slow" advClick="0" advTm="0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内容占位符 2"/>
          <p:cNvSpPr>
            <a:spLocks noGrp="1"/>
          </p:cNvSpPr>
          <p:nvPr>
            <p:ph idx="1"/>
          </p:nvPr>
        </p:nvSpPr>
        <p:spPr>
          <a:xfrm>
            <a:off x="4724400" y="1525588"/>
            <a:ext cx="7196254" cy="4651375"/>
          </a:xfrm>
          <a:ln/>
        </p:spPr>
        <p:txBody>
          <a:bodyPr wrap="square" lIns="91440" tIns="45720" rIns="91440" bIns="45720" anchor="t"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       全国</a:t>
            </a:r>
            <a:r>
              <a:rPr lang="zh-CN" altLang="en-US" dirty="0" smtClean="0"/>
              <a:t>图书馆参考咨询联盟</a:t>
            </a:r>
            <a:r>
              <a:rPr lang="en-US" altLang="zh-CN" dirty="0" smtClean="0"/>
              <a:t>"</a:t>
            </a:r>
            <a:r>
              <a:rPr lang="zh-CN" altLang="en-US" dirty="0" smtClean="0"/>
              <a:t>是在全国文化信息资源共享工程国家中心指导下，由我国公共、教育、科技系统 图书馆合作建立的公益性服务机构，其宗旨是以数字图书馆馆藏资源为基础，以因特网的丰富信息资源和各种信息搜寻技术为依托，为社会提供免费的网上参考咨询 和文献远程传递服务。</a:t>
            </a:r>
            <a:endParaRPr lang="zh-CN" altLang="en-US" dirty="0"/>
          </a:p>
        </p:txBody>
      </p:sp>
      <p:grpSp>
        <p:nvGrpSpPr>
          <p:cNvPr id="11" name="组合 79"/>
          <p:cNvGrpSpPr/>
          <p:nvPr/>
        </p:nvGrpSpPr>
        <p:grpSpPr>
          <a:xfrm>
            <a:off x="1076325" y="1862138"/>
            <a:ext cx="3565525" cy="3571875"/>
            <a:chOff x="6379729" y="2488774"/>
            <a:chExt cx="2513016" cy="2513016"/>
          </a:xfrm>
        </p:grpSpPr>
        <p:sp>
          <p:nvSpPr>
            <p:cNvPr id="12" name="任意多边形 82"/>
            <p:cNvSpPr/>
            <p:nvPr/>
          </p:nvSpPr>
          <p:spPr>
            <a:xfrm rot="3738964">
              <a:off x="6379729" y="2488774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fontAlgn="base" hangingPunct="1">
                <a:defRPr/>
              </a:pPr>
              <a:endParaRPr lang="zh-CN" altLang="en-US" strike="noStrike" kern="0" noProof="1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defRPr/>
              </a:pPr>
              <a:endParaRPr lang="zh-CN" altLang="en-US" strike="noStrike" kern="0" noProof="1">
                <a:solidFill>
                  <a:srgbClr val="FFFFFF"/>
                </a:solidFill>
              </a:endParaRPr>
            </a:p>
          </p:txBody>
        </p:sp>
      </p:grpSp>
      <p:sp>
        <p:nvSpPr>
          <p:cNvPr id="14" name="等腰三角形 31"/>
          <p:cNvSpPr/>
          <p:nvPr/>
        </p:nvSpPr>
        <p:spPr>
          <a:xfrm>
            <a:off x="3721100" y="852488"/>
            <a:ext cx="1000125" cy="1071563"/>
          </a:xfrm>
          <a:custGeom>
            <a:avLst/>
            <a:gdLst>
              <a:gd name="connsiteX0" fmla="*/ 0 w 1243044"/>
              <a:gd name="connsiteY0" fmla="*/ 1071590 h 1071590"/>
              <a:gd name="connsiteX1" fmla="*/ 621522 w 1243044"/>
              <a:gd name="connsiteY1" fmla="*/ 0 h 1071590"/>
              <a:gd name="connsiteX2" fmla="*/ 1243044 w 1243044"/>
              <a:gd name="connsiteY2" fmla="*/ 1071590 h 1071590"/>
              <a:gd name="connsiteX3" fmla="*/ 0 w 1243044"/>
              <a:gd name="connsiteY3" fmla="*/ 1071590 h 1071590"/>
              <a:gd name="connsiteX0-1" fmla="*/ 0 w 999976"/>
              <a:gd name="connsiteY0-2" fmla="*/ 1071590 h 1071590"/>
              <a:gd name="connsiteX1-3" fmla="*/ 621522 w 999976"/>
              <a:gd name="connsiteY1-4" fmla="*/ 0 h 1071590"/>
              <a:gd name="connsiteX2-5" fmla="*/ 999976 w 999976"/>
              <a:gd name="connsiteY2-6" fmla="*/ 492856 h 1071590"/>
              <a:gd name="connsiteX3-7" fmla="*/ 0 w 999976"/>
              <a:gd name="connsiteY3-8" fmla="*/ 1071590 h 10715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99976" h="1071590">
                <a:moveTo>
                  <a:pt x="0" y="1071590"/>
                </a:moveTo>
                <a:lnTo>
                  <a:pt x="621522" y="0"/>
                </a:lnTo>
                <a:lnTo>
                  <a:pt x="999976" y="492856"/>
                </a:lnTo>
                <a:lnTo>
                  <a:pt x="0" y="107159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/>
          </a:p>
        </p:txBody>
      </p:sp>
      <p:sp>
        <p:nvSpPr>
          <p:cNvPr id="15" name="等腰三角形 31"/>
          <p:cNvSpPr/>
          <p:nvPr/>
        </p:nvSpPr>
        <p:spPr>
          <a:xfrm rot="962341">
            <a:off x="3898900" y="1624013"/>
            <a:ext cx="777875" cy="461963"/>
          </a:xfrm>
          <a:custGeom>
            <a:avLst/>
            <a:gdLst>
              <a:gd name="connsiteX0" fmla="*/ 0 w 1243044"/>
              <a:gd name="connsiteY0" fmla="*/ 1071590 h 1071590"/>
              <a:gd name="connsiteX1" fmla="*/ 621522 w 1243044"/>
              <a:gd name="connsiteY1" fmla="*/ 0 h 1071590"/>
              <a:gd name="connsiteX2" fmla="*/ 1243044 w 1243044"/>
              <a:gd name="connsiteY2" fmla="*/ 1071590 h 1071590"/>
              <a:gd name="connsiteX3" fmla="*/ 0 w 1243044"/>
              <a:gd name="connsiteY3" fmla="*/ 1071590 h 1071590"/>
              <a:gd name="connsiteX0-1" fmla="*/ 0 w 999976"/>
              <a:gd name="connsiteY0-2" fmla="*/ 1071590 h 1071590"/>
              <a:gd name="connsiteX1-3" fmla="*/ 621522 w 999976"/>
              <a:gd name="connsiteY1-4" fmla="*/ 0 h 1071590"/>
              <a:gd name="connsiteX2-5" fmla="*/ 999976 w 999976"/>
              <a:gd name="connsiteY2-6" fmla="*/ 492856 h 1071590"/>
              <a:gd name="connsiteX3-7" fmla="*/ 0 w 999976"/>
              <a:gd name="connsiteY3-8" fmla="*/ 1071590 h 1071590"/>
              <a:gd name="connsiteX0-9" fmla="*/ 0 w 1092640"/>
              <a:gd name="connsiteY0-10" fmla="*/ 1071590 h 1071590"/>
              <a:gd name="connsiteX1-11" fmla="*/ 621522 w 1092640"/>
              <a:gd name="connsiteY1-12" fmla="*/ 0 h 1071590"/>
              <a:gd name="connsiteX2-13" fmla="*/ 1092640 w 1092640"/>
              <a:gd name="connsiteY2-14" fmla="*/ 799396 h 1071590"/>
              <a:gd name="connsiteX3-15" fmla="*/ 0 w 1092640"/>
              <a:gd name="connsiteY3-16" fmla="*/ 1071590 h 1071590"/>
              <a:gd name="connsiteX0-17" fmla="*/ 0 w 1092640"/>
              <a:gd name="connsiteY0-18" fmla="*/ 791871 h 791871"/>
              <a:gd name="connsiteX1-19" fmla="*/ 744852 w 1092640"/>
              <a:gd name="connsiteY1-20" fmla="*/ -1 h 791871"/>
              <a:gd name="connsiteX2-21" fmla="*/ 1092640 w 1092640"/>
              <a:gd name="connsiteY2-22" fmla="*/ 519677 h 791871"/>
              <a:gd name="connsiteX3-23" fmla="*/ 0 w 1092640"/>
              <a:gd name="connsiteY3-24" fmla="*/ 791871 h 791871"/>
              <a:gd name="connsiteX0-25" fmla="*/ 1 w 1254028"/>
              <a:gd name="connsiteY0-26" fmla="*/ 706936 h 706935"/>
              <a:gd name="connsiteX1-27" fmla="*/ 906240 w 1254028"/>
              <a:gd name="connsiteY1-28" fmla="*/ 1 h 706935"/>
              <a:gd name="connsiteX2-29" fmla="*/ 1254028 w 1254028"/>
              <a:gd name="connsiteY2-30" fmla="*/ 519679 h 706935"/>
              <a:gd name="connsiteX3-31" fmla="*/ 1 w 1254028"/>
              <a:gd name="connsiteY3-32" fmla="*/ 706936 h 70693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54028" h="706935">
                <a:moveTo>
                  <a:pt x="1" y="706936"/>
                </a:moveTo>
                <a:lnTo>
                  <a:pt x="906240" y="1"/>
                </a:lnTo>
                <a:lnTo>
                  <a:pt x="1254028" y="519679"/>
                </a:lnTo>
                <a:lnTo>
                  <a:pt x="1" y="70693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/>
          </a:p>
        </p:txBody>
      </p:sp>
      <p:sp>
        <p:nvSpPr>
          <p:cNvPr id="16" name="等腰三角形 31"/>
          <p:cNvSpPr/>
          <p:nvPr/>
        </p:nvSpPr>
        <p:spPr>
          <a:xfrm rot="962341">
            <a:off x="3444875" y="1358900"/>
            <a:ext cx="339725" cy="501650"/>
          </a:xfrm>
          <a:custGeom>
            <a:avLst/>
            <a:gdLst>
              <a:gd name="connsiteX0" fmla="*/ 0 w 1243044"/>
              <a:gd name="connsiteY0" fmla="*/ 1071590 h 1071590"/>
              <a:gd name="connsiteX1" fmla="*/ 621522 w 1243044"/>
              <a:gd name="connsiteY1" fmla="*/ 0 h 1071590"/>
              <a:gd name="connsiteX2" fmla="*/ 1243044 w 1243044"/>
              <a:gd name="connsiteY2" fmla="*/ 1071590 h 1071590"/>
              <a:gd name="connsiteX3" fmla="*/ 0 w 1243044"/>
              <a:gd name="connsiteY3" fmla="*/ 1071590 h 1071590"/>
              <a:gd name="connsiteX0-1" fmla="*/ 0 w 999976"/>
              <a:gd name="connsiteY0-2" fmla="*/ 1071590 h 1071590"/>
              <a:gd name="connsiteX1-3" fmla="*/ 621522 w 999976"/>
              <a:gd name="connsiteY1-4" fmla="*/ 0 h 1071590"/>
              <a:gd name="connsiteX2-5" fmla="*/ 999976 w 999976"/>
              <a:gd name="connsiteY2-6" fmla="*/ 492856 h 1071590"/>
              <a:gd name="connsiteX3-7" fmla="*/ 0 w 999976"/>
              <a:gd name="connsiteY3-8" fmla="*/ 1071590 h 1071590"/>
              <a:gd name="connsiteX0-9" fmla="*/ 0 w 1092640"/>
              <a:gd name="connsiteY0-10" fmla="*/ 1071590 h 1071590"/>
              <a:gd name="connsiteX1-11" fmla="*/ 621522 w 1092640"/>
              <a:gd name="connsiteY1-12" fmla="*/ 0 h 1071590"/>
              <a:gd name="connsiteX2-13" fmla="*/ 1092640 w 1092640"/>
              <a:gd name="connsiteY2-14" fmla="*/ 799396 h 1071590"/>
              <a:gd name="connsiteX3-15" fmla="*/ 0 w 1092640"/>
              <a:gd name="connsiteY3-16" fmla="*/ 1071590 h 1071590"/>
              <a:gd name="connsiteX0-17" fmla="*/ 0 w 1092640"/>
              <a:gd name="connsiteY0-18" fmla="*/ 791871 h 791871"/>
              <a:gd name="connsiteX1-19" fmla="*/ 744852 w 1092640"/>
              <a:gd name="connsiteY1-20" fmla="*/ -1 h 791871"/>
              <a:gd name="connsiteX2-21" fmla="*/ 1092640 w 1092640"/>
              <a:gd name="connsiteY2-22" fmla="*/ 519677 h 791871"/>
              <a:gd name="connsiteX3-23" fmla="*/ 0 w 1092640"/>
              <a:gd name="connsiteY3-24" fmla="*/ 791871 h 791871"/>
              <a:gd name="connsiteX0-25" fmla="*/ 1 w 1254028"/>
              <a:gd name="connsiteY0-26" fmla="*/ 706936 h 706935"/>
              <a:gd name="connsiteX1-27" fmla="*/ 906240 w 1254028"/>
              <a:gd name="connsiteY1-28" fmla="*/ 1 h 706935"/>
              <a:gd name="connsiteX2-29" fmla="*/ 1254028 w 1254028"/>
              <a:gd name="connsiteY2-30" fmla="*/ 519679 h 706935"/>
              <a:gd name="connsiteX3-31" fmla="*/ 1 w 1254028"/>
              <a:gd name="connsiteY3-32" fmla="*/ 706936 h 706935"/>
              <a:gd name="connsiteX0-33" fmla="*/ 1 w 752066"/>
              <a:gd name="connsiteY0-34" fmla="*/ 1016374 h 1016375"/>
              <a:gd name="connsiteX1-35" fmla="*/ 404278 w 752066"/>
              <a:gd name="connsiteY1-36" fmla="*/ -1 h 1016375"/>
              <a:gd name="connsiteX2-37" fmla="*/ 752066 w 752066"/>
              <a:gd name="connsiteY2-38" fmla="*/ 519677 h 1016375"/>
              <a:gd name="connsiteX3-39" fmla="*/ 1 w 752066"/>
              <a:gd name="connsiteY3-40" fmla="*/ 1016374 h 1016375"/>
              <a:gd name="connsiteX0-41" fmla="*/ 56784 w 808849"/>
              <a:gd name="connsiteY0-42" fmla="*/ 1055400 h 1055399"/>
              <a:gd name="connsiteX1-43" fmla="*/ 0 w 808849"/>
              <a:gd name="connsiteY1-44" fmla="*/ 1 h 1055399"/>
              <a:gd name="connsiteX2-45" fmla="*/ 808849 w 808849"/>
              <a:gd name="connsiteY2-46" fmla="*/ 558703 h 1055399"/>
              <a:gd name="connsiteX3-47" fmla="*/ 56784 w 808849"/>
              <a:gd name="connsiteY3-48" fmla="*/ 1055400 h 1055399"/>
              <a:gd name="connsiteX0-49" fmla="*/ 56784 w 400017"/>
              <a:gd name="connsiteY0-50" fmla="*/ 1055398 h 1055399"/>
              <a:gd name="connsiteX1-51" fmla="*/ 0 w 400017"/>
              <a:gd name="connsiteY1-52" fmla="*/ -1 h 1055399"/>
              <a:gd name="connsiteX2-53" fmla="*/ 400017 w 400017"/>
              <a:gd name="connsiteY2-54" fmla="*/ 320903 h 1055399"/>
              <a:gd name="connsiteX3-55" fmla="*/ 56784 w 400017"/>
              <a:gd name="connsiteY3-56" fmla="*/ 1055398 h 1055399"/>
              <a:gd name="connsiteX0-57" fmla="*/ 468575 w 811808"/>
              <a:gd name="connsiteY0-58" fmla="*/ 734495 h 734494"/>
              <a:gd name="connsiteX1-59" fmla="*/ 0 w 811808"/>
              <a:gd name="connsiteY1-60" fmla="*/ 73278 h 734494"/>
              <a:gd name="connsiteX2-61" fmla="*/ 811808 w 811808"/>
              <a:gd name="connsiteY2-62" fmla="*/ 0 h 734494"/>
              <a:gd name="connsiteX3-63" fmla="*/ 468575 w 811808"/>
              <a:gd name="connsiteY3-64" fmla="*/ 734495 h 734494"/>
              <a:gd name="connsiteX0-65" fmla="*/ 468575 w 546206"/>
              <a:gd name="connsiteY0-66" fmla="*/ 768694 h 768694"/>
              <a:gd name="connsiteX1-67" fmla="*/ 0 w 546206"/>
              <a:gd name="connsiteY1-68" fmla="*/ 107477 h 768694"/>
              <a:gd name="connsiteX2-69" fmla="*/ 546206 w 546206"/>
              <a:gd name="connsiteY2-70" fmla="*/ 0 h 768694"/>
              <a:gd name="connsiteX3-71" fmla="*/ 468575 w 546206"/>
              <a:gd name="connsiteY3-72" fmla="*/ 768694 h 7686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46206" h="768694">
                <a:moveTo>
                  <a:pt x="468575" y="768694"/>
                </a:moveTo>
                <a:lnTo>
                  <a:pt x="0" y="107477"/>
                </a:lnTo>
                <a:lnTo>
                  <a:pt x="546206" y="0"/>
                </a:lnTo>
                <a:lnTo>
                  <a:pt x="468575" y="76869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/>
          </a:p>
        </p:txBody>
      </p:sp>
      <p:sp>
        <p:nvSpPr>
          <p:cNvPr id="17" name="文本框 20"/>
          <p:cNvSpPr txBox="1"/>
          <p:nvPr/>
        </p:nvSpPr>
        <p:spPr>
          <a:xfrm>
            <a:off x="1384300" y="3525838"/>
            <a:ext cx="2981325" cy="10699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algn="ctr"/>
            <a:r>
              <a:rPr lang="en-US" altLang="zh-CN" sz="6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18" name="文本框 20"/>
          <p:cNvSpPr txBox="1"/>
          <p:nvPr/>
        </p:nvSpPr>
        <p:spPr>
          <a:xfrm>
            <a:off x="1368425" y="2732088"/>
            <a:ext cx="2981325" cy="9731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algn="ctr"/>
            <a:r>
              <a:rPr lang="en-US" altLang="zh-CN" sz="5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5936615" y="737235"/>
            <a:ext cx="581199" cy="613410"/>
            <a:chOff x="4519974" y="1762722"/>
            <a:chExt cx="551542" cy="613410"/>
          </a:xfrm>
          <a:solidFill>
            <a:srgbClr val="0070C0"/>
          </a:solidFill>
        </p:grpSpPr>
        <p:sp>
          <p:nvSpPr>
            <p:cNvPr id="22" name="圆角矩形 21"/>
            <p:cNvSpPr/>
            <p:nvPr/>
          </p:nvSpPr>
          <p:spPr>
            <a:xfrm>
              <a:off x="4519974" y="1830139"/>
              <a:ext cx="551542" cy="449943"/>
            </a:xfrm>
            <a:prstGeom prst="roundRect">
              <a:avLst/>
            </a:prstGeom>
            <a:grpFill/>
            <a:ln>
              <a:noFill/>
            </a:ln>
            <a:effectLst>
              <a:outerShdw blurRad="88900" dist="50800" dir="5400000" sx="97000" sy="97000" algn="ctr" rotWithShape="0">
                <a:srgbClr val="000000">
                  <a:alpha val="46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4576775" y="1762722"/>
              <a:ext cx="421005" cy="6134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fontAlgn="base"/>
              <a:r>
                <a:rPr lang="en-US" altLang="zh-CN" sz="3200" strike="noStrike" noProof="1">
                  <a:solidFill>
                    <a:schemeClr val="bg1"/>
                  </a:solidFill>
                  <a:latin typeface="+mj-ea"/>
                  <a:ea typeface="+mj-ea"/>
                  <a:cs typeface="+mn-cs"/>
                </a:rPr>
                <a:t>2</a:t>
              </a:r>
              <a:endParaRPr lang="en-US" altLang="zh-CN" sz="3200" strike="noStrike" noProof="1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4" name="圆角矩形 23"/>
          <p:cNvSpPr/>
          <p:nvPr/>
        </p:nvSpPr>
        <p:spPr>
          <a:xfrm>
            <a:off x="6739097" y="797829"/>
            <a:ext cx="4166795" cy="44998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88900" dist="50800" dir="5400000" sx="97000" sy="97000" algn="ctr" rotWithShape="0">
              <a:srgbClr val="000000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2800" strike="noStrike" noProof="1" smtClean="0">
                <a:latin typeface="+mj-lt"/>
                <a:ea typeface="+mj-lt"/>
              </a:rPr>
              <a:t>全国图书馆参考咨询联盟</a:t>
            </a:r>
            <a:endParaRPr lang="zh-CN" altLang="en-US" sz="2800" strike="noStrike" noProof="1">
              <a:latin typeface="+mj-lt"/>
              <a:ea typeface="+mj-lt"/>
            </a:endParaRPr>
          </a:p>
        </p:txBody>
      </p:sp>
    </p:spTree>
  </p:cSld>
  <p:clrMapOvr>
    <a:masterClrMapping/>
  </p:clrMapOvr>
  <p:transition spd="slow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5" grpId="0" bldLvl="0" animBg="1"/>
      <p:bldP spid="16" grpId="0" bldLvl="0" animBg="1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6064" y="0"/>
            <a:ext cx="7501751" cy="372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3213" y="3687104"/>
            <a:ext cx="60198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标注 6"/>
          <p:cNvSpPr/>
          <p:nvPr/>
        </p:nvSpPr>
        <p:spPr>
          <a:xfrm>
            <a:off x="6742013" y="2796088"/>
            <a:ext cx="5184775" cy="1689100"/>
          </a:xfrm>
          <a:prstGeom prst="wedgeRectCallout">
            <a:avLst>
              <a:gd name="adj1" fmla="val -39156"/>
              <a:gd name="adj2" fmla="val 68828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200" strike="noStrike" noProof="1" smtClean="0"/>
              <a:t>注册平台账户，随时</a:t>
            </a:r>
            <a:r>
              <a:rPr lang="zh-CN" altLang="en-US" sz="3200" strike="noStrike" noProof="1"/>
              <a:t>关注邮箱是否收到全文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495" y="1577318"/>
            <a:ext cx="10656887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矩形标注 2"/>
          <p:cNvSpPr/>
          <p:nvPr/>
        </p:nvSpPr>
        <p:spPr>
          <a:xfrm>
            <a:off x="4413917" y="1998219"/>
            <a:ext cx="5184775" cy="1689100"/>
          </a:xfrm>
          <a:prstGeom prst="wedgeRectCallout">
            <a:avLst>
              <a:gd name="adj1" fmla="val -39156"/>
              <a:gd name="adj2" fmla="val 68828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200" strike="noStrike" noProof="1" smtClean="0"/>
              <a:t>点击邮箱接收全文即可</a:t>
            </a:r>
            <a:endParaRPr lang="zh-CN" altLang="en-US" sz="3200" strike="noStrike" noProof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内容占位符 2"/>
          <p:cNvSpPr>
            <a:spLocks noGrp="1"/>
          </p:cNvSpPr>
          <p:nvPr>
            <p:ph idx="1"/>
          </p:nvPr>
        </p:nvSpPr>
        <p:spPr>
          <a:xfrm>
            <a:off x="4724400" y="1525588"/>
            <a:ext cx="6629400" cy="4651375"/>
          </a:xfrm>
          <a:ln/>
        </p:spPr>
        <p:txBody>
          <a:bodyPr wrap="square" lIns="91440" tIns="45720" rIns="91440" bIns="45720" anchor="t"/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ym typeface="微软雅黑" panose="020B0503020204020204" pitchFamily="34" charset="-122"/>
              </a:rPr>
              <a:t>依托超</a:t>
            </a:r>
            <a:r>
              <a:rPr lang="zh-CN" altLang="en-US" dirty="0">
                <a:sym typeface="微软雅黑" panose="020B0503020204020204" pitchFamily="34" charset="-122"/>
              </a:rPr>
              <a:t>星读秀学术搜索，用户</a:t>
            </a:r>
            <a:r>
              <a:rPr lang="zh-CN" altLang="en-US" dirty="0">
                <a:solidFill>
                  <a:srgbClr val="FF0000"/>
                </a:solidFill>
                <a:sym typeface="微软雅黑" panose="020B0503020204020204" pitchFamily="34" charset="-122"/>
              </a:rPr>
              <a:t>无需注册</a:t>
            </a:r>
            <a:r>
              <a:rPr lang="zh-CN" altLang="en-US" dirty="0">
                <a:sym typeface="微软雅黑" panose="020B0503020204020204" pitchFamily="34" charset="-122"/>
              </a:rPr>
              <a:t>就可以提交申请，有全文链接的绝大部分文献可以通过这种方式获取，使用十分方便</a:t>
            </a:r>
            <a:r>
              <a:rPr lang="zh-CN" altLang="en-US" dirty="0" smtClean="0">
                <a:sym typeface="微软雅黑" panose="020B0503020204020204" pitchFamily="34" charset="-122"/>
              </a:rPr>
              <a:t>。（注此数据库需在</a:t>
            </a:r>
            <a:r>
              <a:rPr lang="zh-CN" altLang="en-US" dirty="0" smtClean="0">
                <a:solidFill>
                  <a:srgbClr val="FF0000"/>
                </a:solidFill>
                <a:sym typeface="微软雅黑" panose="020B0503020204020204" pitchFamily="34" charset="-122"/>
              </a:rPr>
              <a:t>校内</a:t>
            </a:r>
            <a:r>
              <a:rPr lang="en-US" altLang="zh-CN" dirty="0" smtClean="0">
                <a:solidFill>
                  <a:srgbClr val="FF0000"/>
                </a:solidFill>
                <a:sym typeface="微软雅黑" panose="020B0503020204020204" pitchFamily="34" charset="-122"/>
              </a:rPr>
              <a:t>IP</a:t>
            </a:r>
            <a:r>
              <a:rPr lang="zh-CN" altLang="en-US" dirty="0" smtClean="0">
                <a:sym typeface="微软雅黑" panose="020B0503020204020204" pitchFamily="34" charset="-122"/>
              </a:rPr>
              <a:t>使用或</a:t>
            </a:r>
            <a:r>
              <a:rPr lang="zh-CN" altLang="en-US" dirty="0" smtClean="0">
                <a:solidFill>
                  <a:srgbClr val="FF0000"/>
                </a:solidFill>
                <a:sym typeface="微软雅黑" panose="020B0503020204020204" pitchFamily="34" charset="-122"/>
              </a:rPr>
              <a:t>远程访问系统</a:t>
            </a:r>
            <a:r>
              <a:rPr lang="zh-CN" altLang="en-US" dirty="0" smtClean="0">
                <a:sym typeface="微软雅黑" panose="020B0503020204020204" pitchFamily="34" charset="-122"/>
              </a:rPr>
              <a:t>）</a:t>
            </a:r>
            <a:endParaRPr lang="zh-CN" altLang="en-US" dirty="0"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ym typeface="微软雅黑" panose="020B0503020204020204" pitchFamily="34" charset="-122"/>
              </a:rPr>
              <a:t>邮箱传递读秀入口：</a:t>
            </a:r>
            <a:r>
              <a:rPr lang="en-US" altLang="zh-CN" dirty="0">
                <a:sym typeface="微软雅黑" panose="020B0503020204020204" pitchFamily="34" charset="-122"/>
              </a:rPr>
              <a:t>http://www.duxiu.com</a:t>
            </a:r>
            <a:r>
              <a:rPr lang="zh-CN" altLang="en-US" dirty="0">
                <a:sym typeface="微软雅黑" panose="020B0503020204020204" pitchFamily="34" charset="-122"/>
              </a:rPr>
              <a:t/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/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grpSp>
        <p:nvGrpSpPr>
          <p:cNvPr id="11" name="组合 79"/>
          <p:cNvGrpSpPr/>
          <p:nvPr/>
        </p:nvGrpSpPr>
        <p:grpSpPr>
          <a:xfrm>
            <a:off x="1076325" y="1862138"/>
            <a:ext cx="3565525" cy="3571875"/>
            <a:chOff x="6379729" y="2488774"/>
            <a:chExt cx="2513016" cy="2513016"/>
          </a:xfrm>
        </p:grpSpPr>
        <p:sp>
          <p:nvSpPr>
            <p:cNvPr id="12" name="任意多边形 82"/>
            <p:cNvSpPr/>
            <p:nvPr/>
          </p:nvSpPr>
          <p:spPr>
            <a:xfrm rot="3738964">
              <a:off x="6379729" y="2488774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fontAlgn="base" hangingPunct="1">
                <a:defRPr/>
              </a:pPr>
              <a:endParaRPr lang="zh-CN" altLang="en-US" strike="noStrike" kern="0" noProof="1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defRPr/>
              </a:pPr>
              <a:endParaRPr lang="zh-CN" altLang="en-US" strike="noStrike" kern="0" noProof="1">
                <a:solidFill>
                  <a:srgbClr val="FFFFFF"/>
                </a:solidFill>
              </a:endParaRPr>
            </a:p>
          </p:txBody>
        </p:sp>
      </p:grpSp>
      <p:sp>
        <p:nvSpPr>
          <p:cNvPr id="14" name="等腰三角形 31"/>
          <p:cNvSpPr/>
          <p:nvPr/>
        </p:nvSpPr>
        <p:spPr>
          <a:xfrm>
            <a:off x="3721100" y="852488"/>
            <a:ext cx="1000125" cy="1071563"/>
          </a:xfrm>
          <a:custGeom>
            <a:avLst/>
            <a:gdLst>
              <a:gd name="connsiteX0" fmla="*/ 0 w 1243044"/>
              <a:gd name="connsiteY0" fmla="*/ 1071590 h 1071590"/>
              <a:gd name="connsiteX1" fmla="*/ 621522 w 1243044"/>
              <a:gd name="connsiteY1" fmla="*/ 0 h 1071590"/>
              <a:gd name="connsiteX2" fmla="*/ 1243044 w 1243044"/>
              <a:gd name="connsiteY2" fmla="*/ 1071590 h 1071590"/>
              <a:gd name="connsiteX3" fmla="*/ 0 w 1243044"/>
              <a:gd name="connsiteY3" fmla="*/ 1071590 h 1071590"/>
              <a:gd name="connsiteX0-1" fmla="*/ 0 w 999976"/>
              <a:gd name="connsiteY0-2" fmla="*/ 1071590 h 1071590"/>
              <a:gd name="connsiteX1-3" fmla="*/ 621522 w 999976"/>
              <a:gd name="connsiteY1-4" fmla="*/ 0 h 1071590"/>
              <a:gd name="connsiteX2-5" fmla="*/ 999976 w 999976"/>
              <a:gd name="connsiteY2-6" fmla="*/ 492856 h 1071590"/>
              <a:gd name="connsiteX3-7" fmla="*/ 0 w 999976"/>
              <a:gd name="connsiteY3-8" fmla="*/ 1071590 h 10715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99976" h="1071590">
                <a:moveTo>
                  <a:pt x="0" y="1071590"/>
                </a:moveTo>
                <a:lnTo>
                  <a:pt x="621522" y="0"/>
                </a:lnTo>
                <a:lnTo>
                  <a:pt x="999976" y="492856"/>
                </a:lnTo>
                <a:lnTo>
                  <a:pt x="0" y="107159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/>
          </a:p>
        </p:txBody>
      </p:sp>
      <p:sp>
        <p:nvSpPr>
          <p:cNvPr id="15" name="等腰三角形 31"/>
          <p:cNvSpPr/>
          <p:nvPr/>
        </p:nvSpPr>
        <p:spPr>
          <a:xfrm rot="962341">
            <a:off x="3898900" y="1624013"/>
            <a:ext cx="777875" cy="461963"/>
          </a:xfrm>
          <a:custGeom>
            <a:avLst/>
            <a:gdLst>
              <a:gd name="connsiteX0" fmla="*/ 0 w 1243044"/>
              <a:gd name="connsiteY0" fmla="*/ 1071590 h 1071590"/>
              <a:gd name="connsiteX1" fmla="*/ 621522 w 1243044"/>
              <a:gd name="connsiteY1" fmla="*/ 0 h 1071590"/>
              <a:gd name="connsiteX2" fmla="*/ 1243044 w 1243044"/>
              <a:gd name="connsiteY2" fmla="*/ 1071590 h 1071590"/>
              <a:gd name="connsiteX3" fmla="*/ 0 w 1243044"/>
              <a:gd name="connsiteY3" fmla="*/ 1071590 h 1071590"/>
              <a:gd name="connsiteX0-1" fmla="*/ 0 w 999976"/>
              <a:gd name="connsiteY0-2" fmla="*/ 1071590 h 1071590"/>
              <a:gd name="connsiteX1-3" fmla="*/ 621522 w 999976"/>
              <a:gd name="connsiteY1-4" fmla="*/ 0 h 1071590"/>
              <a:gd name="connsiteX2-5" fmla="*/ 999976 w 999976"/>
              <a:gd name="connsiteY2-6" fmla="*/ 492856 h 1071590"/>
              <a:gd name="connsiteX3-7" fmla="*/ 0 w 999976"/>
              <a:gd name="connsiteY3-8" fmla="*/ 1071590 h 1071590"/>
              <a:gd name="connsiteX0-9" fmla="*/ 0 w 1092640"/>
              <a:gd name="connsiteY0-10" fmla="*/ 1071590 h 1071590"/>
              <a:gd name="connsiteX1-11" fmla="*/ 621522 w 1092640"/>
              <a:gd name="connsiteY1-12" fmla="*/ 0 h 1071590"/>
              <a:gd name="connsiteX2-13" fmla="*/ 1092640 w 1092640"/>
              <a:gd name="connsiteY2-14" fmla="*/ 799396 h 1071590"/>
              <a:gd name="connsiteX3-15" fmla="*/ 0 w 1092640"/>
              <a:gd name="connsiteY3-16" fmla="*/ 1071590 h 1071590"/>
              <a:gd name="connsiteX0-17" fmla="*/ 0 w 1092640"/>
              <a:gd name="connsiteY0-18" fmla="*/ 791871 h 791871"/>
              <a:gd name="connsiteX1-19" fmla="*/ 744852 w 1092640"/>
              <a:gd name="connsiteY1-20" fmla="*/ -1 h 791871"/>
              <a:gd name="connsiteX2-21" fmla="*/ 1092640 w 1092640"/>
              <a:gd name="connsiteY2-22" fmla="*/ 519677 h 791871"/>
              <a:gd name="connsiteX3-23" fmla="*/ 0 w 1092640"/>
              <a:gd name="connsiteY3-24" fmla="*/ 791871 h 791871"/>
              <a:gd name="connsiteX0-25" fmla="*/ 1 w 1254028"/>
              <a:gd name="connsiteY0-26" fmla="*/ 706936 h 706935"/>
              <a:gd name="connsiteX1-27" fmla="*/ 906240 w 1254028"/>
              <a:gd name="connsiteY1-28" fmla="*/ 1 h 706935"/>
              <a:gd name="connsiteX2-29" fmla="*/ 1254028 w 1254028"/>
              <a:gd name="connsiteY2-30" fmla="*/ 519679 h 706935"/>
              <a:gd name="connsiteX3-31" fmla="*/ 1 w 1254028"/>
              <a:gd name="connsiteY3-32" fmla="*/ 706936 h 70693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54028" h="706935">
                <a:moveTo>
                  <a:pt x="1" y="706936"/>
                </a:moveTo>
                <a:lnTo>
                  <a:pt x="906240" y="1"/>
                </a:lnTo>
                <a:lnTo>
                  <a:pt x="1254028" y="519679"/>
                </a:lnTo>
                <a:lnTo>
                  <a:pt x="1" y="70693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/>
          </a:p>
        </p:txBody>
      </p:sp>
      <p:sp>
        <p:nvSpPr>
          <p:cNvPr id="16" name="等腰三角形 31"/>
          <p:cNvSpPr/>
          <p:nvPr/>
        </p:nvSpPr>
        <p:spPr>
          <a:xfrm rot="962341">
            <a:off x="3444875" y="1358900"/>
            <a:ext cx="339725" cy="501650"/>
          </a:xfrm>
          <a:custGeom>
            <a:avLst/>
            <a:gdLst>
              <a:gd name="connsiteX0" fmla="*/ 0 w 1243044"/>
              <a:gd name="connsiteY0" fmla="*/ 1071590 h 1071590"/>
              <a:gd name="connsiteX1" fmla="*/ 621522 w 1243044"/>
              <a:gd name="connsiteY1" fmla="*/ 0 h 1071590"/>
              <a:gd name="connsiteX2" fmla="*/ 1243044 w 1243044"/>
              <a:gd name="connsiteY2" fmla="*/ 1071590 h 1071590"/>
              <a:gd name="connsiteX3" fmla="*/ 0 w 1243044"/>
              <a:gd name="connsiteY3" fmla="*/ 1071590 h 1071590"/>
              <a:gd name="connsiteX0-1" fmla="*/ 0 w 999976"/>
              <a:gd name="connsiteY0-2" fmla="*/ 1071590 h 1071590"/>
              <a:gd name="connsiteX1-3" fmla="*/ 621522 w 999976"/>
              <a:gd name="connsiteY1-4" fmla="*/ 0 h 1071590"/>
              <a:gd name="connsiteX2-5" fmla="*/ 999976 w 999976"/>
              <a:gd name="connsiteY2-6" fmla="*/ 492856 h 1071590"/>
              <a:gd name="connsiteX3-7" fmla="*/ 0 w 999976"/>
              <a:gd name="connsiteY3-8" fmla="*/ 1071590 h 1071590"/>
              <a:gd name="connsiteX0-9" fmla="*/ 0 w 1092640"/>
              <a:gd name="connsiteY0-10" fmla="*/ 1071590 h 1071590"/>
              <a:gd name="connsiteX1-11" fmla="*/ 621522 w 1092640"/>
              <a:gd name="connsiteY1-12" fmla="*/ 0 h 1071590"/>
              <a:gd name="connsiteX2-13" fmla="*/ 1092640 w 1092640"/>
              <a:gd name="connsiteY2-14" fmla="*/ 799396 h 1071590"/>
              <a:gd name="connsiteX3-15" fmla="*/ 0 w 1092640"/>
              <a:gd name="connsiteY3-16" fmla="*/ 1071590 h 1071590"/>
              <a:gd name="connsiteX0-17" fmla="*/ 0 w 1092640"/>
              <a:gd name="connsiteY0-18" fmla="*/ 791871 h 791871"/>
              <a:gd name="connsiteX1-19" fmla="*/ 744852 w 1092640"/>
              <a:gd name="connsiteY1-20" fmla="*/ -1 h 791871"/>
              <a:gd name="connsiteX2-21" fmla="*/ 1092640 w 1092640"/>
              <a:gd name="connsiteY2-22" fmla="*/ 519677 h 791871"/>
              <a:gd name="connsiteX3-23" fmla="*/ 0 w 1092640"/>
              <a:gd name="connsiteY3-24" fmla="*/ 791871 h 791871"/>
              <a:gd name="connsiteX0-25" fmla="*/ 1 w 1254028"/>
              <a:gd name="connsiteY0-26" fmla="*/ 706936 h 706935"/>
              <a:gd name="connsiteX1-27" fmla="*/ 906240 w 1254028"/>
              <a:gd name="connsiteY1-28" fmla="*/ 1 h 706935"/>
              <a:gd name="connsiteX2-29" fmla="*/ 1254028 w 1254028"/>
              <a:gd name="connsiteY2-30" fmla="*/ 519679 h 706935"/>
              <a:gd name="connsiteX3-31" fmla="*/ 1 w 1254028"/>
              <a:gd name="connsiteY3-32" fmla="*/ 706936 h 706935"/>
              <a:gd name="connsiteX0-33" fmla="*/ 1 w 752066"/>
              <a:gd name="connsiteY0-34" fmla="*/ 1016374 h 1016375"/>
              <a:gd name="connsiteX1-35" fmla="*/ 404278 w 752066"/>
              <a:gd name="connsiteY1-36" fmla="*/ -1 h 1016375"/>
              <a:gd name="connsiteX2-37" fmla="*/ 752066 w 752066"/>
              <a:gd name="connsiteY2-38" fmla="*/ 519677 h 1016375"/>
              <a:gd name="connsiteX3-39" fmla="*/ 1 w 752066"/>
              <a:gd name="connsiteY3-40" fmla="*/ 1016374 h 1016375"/>
              <a:gd name="connsiteX0-41" fmla="*/ 56784 w 808849"/>
              <a:gd name="connsiteY0-42" fmla="*/ 1055400 h 1055399"/>
              <a:gd name="connsiteX1-43" fmla="*/ 0 w 808849"/>
              <a:gd name="connsiteY1-44" fmla="*/ 1 h 1055399"/>
              <a:gd name="connsiteX2-45" fmla="*/ 808849 w 808849"/>
              <a:gd name="connsiteY2-46" fmla="*/ 558703 h 1055399"/>
              <a:gd name="connsiteX3-47" fmla="*/ 56784 w 808849"/>
              <a:gd name="connsiteY3-48" fmla="*/ 1055400 h 1055399"/>
              <a:gd name="connsiteX0-49" fmla="*/ 56784 w 400017"/>
              <a:gd name="connsiteY0-50" fmla="*/ 1055398 h 1055399"/>
              <a:gd name="connsiteX1-51" fmla="*/ 0 w 400017"/>
              <a:gd name="connsiteY1-52" fmla="*/ -1 h 1055399"/>
              <a:gd name="connsiteX2-53" fmla="*/ 400017 w 400017"/>
              <a:gd name="connsiteY2-54" fmla="*/ 320903 h 1055399"/>
              <a:gd name="connsiteX3-55" fmla="*/ 56784 w 400017"/>
              <a:gd name="connsiteY3-56" fmla="*/ 1055398 h 1055399"/>
              <a:gd name="connsiteX0-57" fmla="*/ 468575 w 811808"/>
              <a:gd name="connsiteY0-58" fmla="*/ 734495 h 734494"/>
              <a:gd name="connsiteX1-59" fmla="*/ 0 w 811808"/>
              <a:gd name="connsiteY1-60" fmla="*/ 73278 h 734494"/>
              <a:gd name="connsiteX2-61" fmla="*/ 811808 w 811808"/>
              <a:gd name="connsiteY2-62" fmla="*/ 0 h 734494"/>
              <a:gd name="connsiteX3-63" fmla="*/ 468575 w 811808"/>
              <a:gd name="connsiteY3-64" fmla="*/ 734495 h 734494"/>
              <a:gd name="connsiteX0-65" fmla="*/ 468575 w 546206"/>
              <a:gd name="connsiteY0-66" fmla="*/ 768694 h 768694"/>
              <a:gd name="connsiteX1-67" fmla="*/ 0 w 546206"/>
              <a:gd name="connsiteY1-68" fmla="*/ 107477 h 768694"/>
              <a:gd name="connsiteX2-69" fmla="*/ 546206 w 546206"/>
              <a:gd name="connsiteY2-70" fmla="*/ 0 h 768694"/>
              <a:gd name="connsiteX3-71" fmla="*/ 468575 w 546206"/>
              <a:gd name="connsiteY3-72" fmla="*/ 768694 h 7686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46206" h="768694">
                <a:moveTo>
                  <a:pt x="468575" y="768694"/>
                </a:moveTo>
                <a:lnTo>
                  <a:pt x="0" y="107477"/>
                </a:lnTo>
                <a:lnTo>
                  <a:pt x="546206" y="0"/>
                </a:lnTo>
                <a:lnTo>
                  <a:pt x="468575" y="76869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trike="noStrike" noProof="1"/>
          </a:p>
        </p:txBody>
      </p:sp>
      <p:sp>
        <p:nvSpPr>
          <p:cNvPr id="17" name="文本框 20"/>
          <p:cNvSpPr txBox="1"/>
          <p:nvPr/>
        </p:nvSpPr>
        <p:spPr>
          <a:xfrm>
            <a:off x="1384300" y="3525838"/>
            <a:ext cx="2981325" cy="10699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algn="ctr"/>
            <a:r>
              <a:rPr lang="en-US" altLang="zh-CN" sz="6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18" name="文本框 20"/>
          <p:cNvSpPr txBox="1"/>
          <p:nvPr/>
        </p:nvSpPr>
        <p:spPr>
          <a:xfrm>
            <a:off x="1303338" y="2835275"/>
            <a:ext cx="2981325" cy="973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algn="ctr"/>
            <a:r>
              <a:rPr lang="en-US" altLang="zh-CN" sz="5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5936371" y="737206"/>
            <a:ext cx="3386998" cy="584775"/>
            <a:chOff x="7047666" y="1942356"/>
            <a:chExt cx="3386998" cy="584775"/>
          </a:xfrm>
          <a:solidFill>
            <a:srgbClr val="0070C0"/>
          </a:solidFill>
        </p:grpSpPr>
        <p:grpSp>
          <p:nvGrpSpPr>
            <p:cNvPr id="20" name="组合 19"/>
            <p:cNvGrpSpPr/>
            <p:nvPr/>
          </p:nvGrpSpPr>
          <p:grpSpPr>
            <a:xfrm>
              <a:off x="7047666" y="1942356"/>
              <a:ext cx="551542" cy="584775"/>
              <a:chOff x="4519974" y="1762722"/>
              <a:chExt cx="551542" cy="584775"/>
            </a:xfrm>
            <a:grpFill/>
          </p:grpSpPr>
          <p:sp>
            <p:nvSpPr>
              <p:cNvPr id="22" name="圆角矩形 21"/>
              <p:cNvSpPr/>
              <p:nvPr/>
            </p:nvSpPr>
            <p:spPr>
              <a:xfrm>
                <a:off x="4519974" y="1830139"/>
                <a:ext cx="551542" cy="449943"/>
              </a:xfrm>
              <a:prstGeom prst="roundRect">
                <a:avLst/>
              </a:prstGeom>
              <a:grpFill/>
              <a:ln>
                <a:noFill/>
              </a:ln>
              <a:effectLst>
                <a:outerShdw blurRad="88900" dist="50800" dir="5400000" sx="97000" sy="97000" algn="ctr" rotWithShape="0">
                  <a:srgbClr val="000000">
                    <a:alpha val="46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/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4576775" y="1762722"/>
                <a:ext cx="425116" cy="58477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fontAlgn="base"/>
                <a:r>
                  <a:rPr lang="en-US" altLang="zh-CN" sz="3200" strike="noStrike" noProof="1">
                    <a:solidFill>
                      <a:schemeClr val="bg1"/>
                    </a:solidFill>
                    <a:latin typeface="+mj-ea"/>
                    <a:ea typeface="+mj-ea"/>
                    <a:cs typeface="+mn-cs"/>
                  </a:rPr>
                  <a:t>1</a:t>
                </a:r>
                <a:endParaRPr lang="zh-CN" altLang="en-US" sz="3200" strike="noStrike" noProof="1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21" name="圆角矩形 20"/>
            <p:cNvSpPr/>
            <p:nvPr/>
          </p:nvSpPr>
          <p:spPr>
            <a:xfrm>
              <a:off x="7865635" y="2058033"/>
              <a:ext cx="2569029" cy="449943"/>
            </a:xfrm>
            <a:prstGeom prst="roundRect">
              <a:avLst/>
            </a:prstGeom>
            <a:grpFill/>
            <a:ln>
              <a:noFill/>
            </a:ln>
            <a:effectLst>
              <a:outerShdw blurRad="88900" dist="50800" dir="5400000" sx="97000" sy="97000" algn="ctr" rotWithShape="0">
                <a:srgbClr val="000000">
                  <a:alpha val="46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r>
                <a:rPr lang="zh-CN" altLang="en-US" sz="2800" strike="noStrike" noProof="1" smtClean="0"/>
                <a:t>读秀传递</a:t>
              </a:r>
              <a:endParaRPr lang="zh-CN" altLang="en-US" sz="2800" strike="noStrike" noProof="1"/>
            </a:p>
          </p:txBody>
        </p:sp>
      </p:grpSp>
    </p:spTree>
  </p:cSld>
  <p:clrMapOvr>
    <a:masterClrMapping/>
  </p:clrMapOvr>
  <p:transition spd="slow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4363" y="3171554"/>
            <a:ext cx="8014672" cy="31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0" name="文本框 4"/>
          <p:cNvSpPr txBox="1"/>
          <p:nvPr/>
        </p:nvSpPr>
        <p:spPr>
          <a:xfrm>
            <a:off x="0" y="1089490"/>
            <a:ext cx="2438400" cy="641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 algn="ctr"/>
            <a:r>
              <a:rPr lang="zh-CN" altLang="zh-CN" sz="3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邮箱传递</a:t>
            </a:r>
            <a:endParaRPr lang="en-US" altLang="zh-CN" sz="36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Freeform 116"/>
          <p:cNvSpPr>
            <a:spLocks noEditPoints="1"/>
          </p:cNvSpPr>
          <p:nvPr/>
        </p:nvSpPr>
        <p:spPr>
          <a:xfrm>
            <a:off x="1165225" y="3162300"/>
            <a:ext cx="638175" cy="514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0" b="0"/>
            <a:pathLst>
              <a:path w="57" h="46">
                <a:moveTo>
                  <a:pt x="55" y="27"/>
                </a:moveTo>
                <a:cubicBezTo>
                  <a:pt x="55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3" y="27"/>
                  <a:pt x="53" y="27"/>
                </a:cubicBezTo>
                <a:cubicBezTo>
                  <a:pt x="28" y="6"/>
                  <a:pt x="28" y="6"/>
                  <a:pt x="28" y="6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3" y="27"/>
                  <a:pt x="3" y="27"/>
                </a:cubicBezTo>
                <a:cubicBezTo>
                  <a:pt x="3" y="27"/>
                  <a:pt x="2" y="27"/>
                  <a:pt x="2" y="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30" y="0"/>
                  <a:pt x="31" y="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4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1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7" y="23"/>
                  <a:pt x="57" y="23"/>
                  <a:pt x="57" y="23"/>
                </a:cubicBezTo>
                <a:cubicBezTo>
                  <a:pt x="57" y="23"/>
                  <a:pt x="57" y="24"/>
                  <a:pt x="57" y="24"/>
                </a:cubicBezTo>
                <a:lnTo>
                  <a:pt x="55" y="27"/>
                </a:lnTo>
                <a:close/>
                <a:moveTo>
                  <a:pt x="49" y="44"/>
                </a:moveTo>
                <a:cubicBezTo>
                  <a:pt x="49" y="45"/>
                  <a:pt x="48" y="46"/>
                  <a:pt x="47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32"/>
                  <a:pt x="33" y="32"/>
                  <a:pt x="33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6"/>
                  <a:pt x="24" y="46"/>
                  <a:pt x="24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9" y="46"/>
                  <a:pt x="8" y="45"/>
                  <a:pt x="8" y="4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8" y="26"/>
                </a:cubicBezTo>
                <a:cubicBezTo>
                  <a:pt x="28" y="9"/>
                  <a:pt x="28" y="9"/>
                  <a:pt x="28" y="9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lnTo>
                  <a:pt x="49" y="44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2876589" y="1069240"/>
            <a:ext cx="4529138" cy="77311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2800" strike="noStrike" noProof="1"/>
              <a:t>读秀</a:t>
            </a:r>
            <a:r>
              <a:rPr lang="en-US" altLang="zh-CN" sz="2800" strike="noStrike" noProof="1"/>
              <a:t>-</a:t>
            </a:r>
            <a:r>
              <a:rPr lang="zh-CN" altLang="zh-CN" sz="2800" strike="noStrike" noProof="1"/>
              <a:t>邮箱传递</a:t>
            </a:r>
          </a:p>
        </p:txBody>
      </p:sp>
      <p:sp>
        <p:nvSpPr>
          <p:cNvPr id="5" name="圆角矩形标注 4"/>
          <p:cNvSpPr/>
          <p:nvPr/>
        </p:nvSpPr>
        <p:spPr>
          <a:xfrm>
            <a:off x="4281570" y="2799010"/>
            <a:ext cx="6089063" cy="2202180"/>
          </a:xfrm>
          <a:prstGeom prst="wedgeRoundRectCallout">
            <a:avLst>
              <a:gd name="adj1" fmla="val -39279"/>
              <a:gd name="adj2" fmla="val 76522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200" strike="noStrike" noProof="1"/>
              <a:t>第一步，由</a:t>
            </a:r>
            <a:r>
              <a:rPr lang="zh-CN" altLang="en-US" sz="3200" strike="noStrike" noProof="1">
                <a:sym typeface="+mn-ea"/>
              </a:rPr>
              <a:t>http://lib</a:t>
            </a:r>
            <a:r>
              <a:rPr lang="zh-CN" altLang="en-US" sz="3200" strike="noStrike" noProof="1" smtClean="0">
                <a:sym typeface="+mn-ea"/>
              </a:rPr>
              <a:t>.</a:t>
            </a:r>
            <a:r>
              <a:rPr lang="en-US" altLang="zh-CN" sz="3200" strike="noStrike" noProof="1" smtClean="0">
                <a:sym typeface="+mn-ea"/>
              </a:rPr>
              <a:t>zc</a:t>
            </a:r>
            <a:r>
              <a:rPr lang="zh-CN" altLang="en-US" sz="3200" strike="noStrike" noProof="1" smtClean="0">
                <a:sym typeface="+mn-ea"/>
              </a:rPr>
              <a:t>mu</a:t>
            </a:r>
            <a:r>
              <a:rPr lang="zh-CN" altLang="en-US" sz="3200" strike="noStrike" noProof="1">
                <a:sym typeface="+mn-ea"/>
              </a:rPr>
              <a:t>.edu.cn/</a:t>
            </a:r>
            <a:r>
              <a:rPr lang="zh-CN" altLang="en-US" sz="3200" strike="noStrike" noProof="1"/>
              <a:t>进入图书馆</a:t>
            </a:r>
            <a:r>
              <a:rPr lang="zh-CN" altLang="en-US" sz="3200" strike="noStrike" noProof="1" smtClean="0"/>
              <a:t>首页选择读秀，或直接</a:t>
            </a:r>
            <a:r>
              <a:rPr lang="zh-CN" altLang="en-US" sz="3200" strike="noStrike" noProof="1"/>
              <a:t>由http://www.duxiu.com/进入</a:t>
            </a:r>
          </a:p>
        </p:txBody>
      </p:sp>
      <p:sp>
        <p:nvSpPr>
          <p:cNvPr id="4" name="矩形 3"/>
          <p:cNvSpPr/>
          <p:nvPr/>
        </p:nvSpPr>
        <p:spPr>
          <a:xfrm>
            <a:off x="1076247" y="5678062"/>
            <a:ext cx="1703388" cy="343597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</p:spTree>
  </p:cSld>
  <p:clrMapOvr>
    <a:masterClrMapping/>
  </p:clrMapOvr>
  <p:transition spd="slow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6E9ECDE0-06AD-4748-A955-5A723BA73E81}"/>
              </a:ext>
            </a:extLst>
          </p:cNvPr>
          <p:cNvGrpSpPr/>
          <p:nvPr/>
        </p:nvGrpSpPr>
        <p:grpSpPr>
          <a:xfrm>
            <a:off x="2042382" y="1595829"/>
            <a:ext cx="7430802" cy="5103675"/>
            <a:chOff x="1627854" y="1077669"/>
            <a:chExt cx="7430802" cy="5103675"/>
          </a:xfrm>
        </p:grpSpPr>
        <p:pic>
          <p:nvPicPr>
            <p:cNvPr id="3" name="图片 2">
              <a:extLst>
                <a:ext uri="{FF2B5EF4-FFF2-40B4-BE49-F238E27FC236}">
                  <a16:creationId xmlns="" xmlns:a16="http://schemas.microsoft.com/office/drawing/2014/main" id="{1F5EB156-1723-403B-A925-22BB3B32FE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7854" y="1077669"/>
              <a:ext cx="7430802" cy="5103675"/>
            </a:xfrm>
            <a:prstGeom prst="rect">
              <a:avLst/>
            </a:prstGeom>
          </p:spPr>
        </p:pic>
        <p:sp>
          <p:nvSpPr>
            <p:cNvPr id="4" name="矩形 3">
              <a:extLst>
                <a:ext uri="{FF2B5EF4-FFF2-40B4-BE49-F238E27FC236}">
                  <a16:creationId xmlns="" xmlns:a16="http://schemas.microsoft.com/office/drawing/2014/main" id="{F3AE2AFB-0A4F-4343-AACE-5C444B2F1ACA}"/>
                </a:ext>
              </a:extLst>
            </p:cNvPr>
            <p:cNvSpPr/>
            <p:nvPr/>
          </p:nvSpPr>
          <p:spPr>
            <a:xfrm>
              <a:off x="5452983" y="3510634"/>
              <a:ext cx="949230" cy="38599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5" name="矩形 4">
              <a:extLst>
                <a:ext uri="{FF2B5EF4-FFF2-40B4-BE49-F238E27FC236}">
                  <a16:creationId xmlns="" xmlns:a16="http://schemas.microsoft.com/office/drawing/2014/main" id="{0EFCF6B3-7004-4195-BBD8-3FE8BC439DE2}"/>
                </a:ext>
              </a:extLst>
            </p:cNvPr>
            <p:cNvSpPr/>
            <p:nvPr/>
          </p:nvSpPr>
          <p:spPr>
            <a:xfrm>
              <a:off x="3316224" y="2574456"/>
              <a:ext cx="548640" cy="39235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</p:grpSp>
      <p:sp>
        <p:nvSpPr>
          <p:cNvPr id="7" name="矩形标注 13">
            <a:extLst>
              <a:ext uri="{FF2B5EF4-FFF2-40B4-BE49-F238E27FC236}">
                <a16:creationId xmlns="" xmlns:a16="http://schemas.microsoft.com/office/drawing/2014/main" id="{0C1EEE07-DCAC-429E-9006-F0AEDF984E20}"/>
              </a:ext>
            </a:extLst>
          </p:cNvPr>
          <p:cNvSpPr/>
          <p:nvPr/>
        </p:nvSpPr>
        <p:spPr>
          <a:xfrm>
            <a:off x="6792357" y="4021468"/>
            <a:ext cx="5605463" cy="920750"/>
          </a:xfrm>
          <a:prstGeom prst="wedgeRectCallout">
            <a:avLst>
              <a:gd name="adj1" fmla="val -37242"/>
              <a:gd name="adj2" fmla="val -8064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2800" strike="noStrike" noProof="1"/>
              <a:t>第二步：选择文献类型，输入题名</a:t>
            </a:r>
            <a:endParaRPr lang="en-US" altLang="zh-CN" sz="2800" strike="noStrike" noProof="1"/>
          </a:p>
          <a:p>
            <a:pPr algn="ctr" fontAlgn="base"/>
            <a:r>
              <a:rPr lang="zh-CN" altLang="en-US" sz="2800" strike="noStrike" noProof="1"/>
              <a:t>再点击</a:t>
            </a:r>
            <a:r>
              <a:rPr lang="zh-CN" altLang="en-US" sz="2800" strike="noStrike" noProof="1">
                <a:solidFill>
                  <a:srgbClr val="FF0000"/>
                </a:solidFill>
              </a:rPr>
              <a:t>外文</a:t>
            </a:r>
            <a:r>
              <a:rPr lang="zh-CN" altLang="en-US" sz="2800" strike="noStrike" noProof="1"/>
              <a:t>检索</a:t>
            </a:r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3C05141B-36CE-4E4D-9B1C-AB77A8F13369}"/>
              </a:ext>
            </a:extLst>
          </p:cNvPr>
          <p:cNvSpPr/>
          <p:nvPr/>
        </p:nvSpPr>
        <p:spPr>
          <a:xfrm>
            <a:off x="1800796" y="387280"/>
            <a:ext cx="4529138" cy="77311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2800" strike="noStrike" noProof="1"/>
              <a:t>读秀</a:t>
            </a:r>
            <a:r>
              <a:rPr lang="en-US" altLang="zh-CN" sz="2800" strike="noStrike" noProof="1"/>
              <a:t>-</a:t>
            </a:r>
            <a:r>
              <a:rPr lang="zh-CN" altLang="en-US" sz="2800" strike="noStrike" noProof="1">
                <a:solidFill>
                  <a:srgbClr val="FF0000"/>
                </a:solidFill>
              </a:rPr>
              <a:t>外文</a:t>
            </a:r>
            <a:r>
              <a:rPr lang="zh-CN" altLang="zh-CN" sz="2800" strike="noStrike" noProof="1"/>
              <a:t>传递</a:t>
            </a:r>
          </a:p>
        </p:txBody>
      </p:sp>
    </p:spTree>
    <p:extLst>
      <p:ext uri="{BB962C8B-B14F-4D97-AF65-F5344CB8AC3E}">
        <p14:creationId xmlns="" xmlns:p14="http://schemas.microsoft.com/office/powerpoint/2010/main" val="83989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375" y="1691035"/>
            <a:ext cx="11123613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线形标注 2(带边框和强调线) 12"/>
          <p:cNvSpPr/>
          <p:nvPr/>
        </p:nvSpPr>
        <p:spPr>
          <a:xfrm>
            <a:off x="6854825" y="4432300"/>
            <a:ext cx="3443288" cy="1741488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676"/>
              <a:gd name="adj6" fmla="val -6403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200" strike="noStrike" noProof="1">
                <a:sym typeface="+mn-ea"/>
              </a:rPr>
              <a:t>第三步：找到所需文献，点击</a:t>
            </a:r>
            <a:r>
              <a:rPr lang="en-US" altLang="zh-CN" sz="3200" strike="noStrike" noProof="1">
                <a:sym typeface="+mn-ea"/>
              </a:rPr>
              <a:t>“</a:t>
            </a:r>
            <a:r>
              <a:rPr lang="zh-CN" altLang="en-US" sz="3200" strike="noStrike" noProof="1">
                <a:sym typeface="+mn-ea"/>
              </a:rPr>
              <a:t>邮箱接收全文</a:t>
            </a:r>
            <a:r>
              <a:rPr lang="en-US" altLang="zh-CN" sz="3200" strike="noStrike" noProof="1">
                <a:sym typeface="+mn-ea"/>
              </a:rPr>
              <a:t>”</a:t>
            </a:r>
            <a:endParaRPr lang="zh-CN" altLang="en-US" sz="3200" strike="noStrike" noProof="1"/>
          </a:p>
        </p:txBody>
      </p:sp>
      <p:sp>
        <p:nvSpPr>
          <p:cNvPr id="5" name="矩形 4"/>
          <p:cNvSpPr/>
          <p:nvPr/>
        </p:nvSpPr>
        <p:spPr>
          <a:xfrm>
            <a:off x="3498657" y="4486817"/>
            <a:ext cx="1069975" cy="37465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0070C0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9221" name="文本框 4"/>
          <p:cNvSpPr txBox="1"/>
          <p:nvPr/>
        </p:nvSpPr>
        <p:spPr>
          <a:xfrm>
            <a:off x="131763" y="469900"/>
            <a:ext cx="2438400" cy="641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 algn="ctr"/>
            <a:r>
              <a:rPr lang="zh-CN" altLang="zh-CN" sz="3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邮箱传递</a:t>
            </a:r>
            <a:endParaRPr lang="en-US" altLang="zh-CN" sz="36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65488" y="366713"/>
            <a:ext cx="4129088" cy="77311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2800" strike="noStrike" noProof="1"/>
              <a:t>读秀</a:t>
            </a:r>
            <a:r>
              <a:rPr lang="en-US" altLang="zh-CN" sz="2800" strike="noStrike" noProof="1"/>
              <a:t>-</a:t>
            </a:r>
            <a:r>
              <a:rPr lang="zh-CN" altLang="zh-CN" sz="2800" strike="noStrike" noProof="1"/>
              <a:t>邮箱传递</a:t>
            </a:r>
          </a:p>
        </p:txBody>
      </p:sp>
    </p:spTree>
  </p:cSld>
  <p:clrMapOvr>
    <a:masterClrMapping/>
  </p:clrMapOvr>
  <p:transition spd="slow" advClick="0" advTm="0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FD868D78-2FBD-42B7-8E15-0B796302A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797" y="2499360"/>
            <a:ext cx="5524500" cy="428644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5E89A20C-9C57-44BC-8B1A-58482AE4D8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54" y="1296083"/>
            <a:ext cx="5638800" cy="1771650"/>
          </a:xfrm>
          <a:prstGeom prst="rect">
            <a:avLst/>
          </a:prstGeom>
        </p:spPr>
      </p:pic>
      <p:sp>
        <p:nvSpPr>
          <p:cNvPr id="10" name="箭头: 右 9">
            <a:extLst>
              <a:ext uri="{FF2B5EF4-FFF2-40B4-BE49-F238E27FC236}">
                <a16:creationId xmlns="" xmlns:a16="http://schemas.microsoft.com/office/drawing/2014/main" id="{6A61E867-D55C-46F1-9A2A-91BCE4BCB2C0}"/>
              </a:ext>
            </a:extLst>
          </p:cNvPr>
          <p:cNvSpPr/>
          <p:nvPr/>
        </p:nvSpPr>
        <p:spPr>
          <a:xfrm>
            <a:off x="5917118" y="2708652"/>
            <a:ext cx="902780" cy="499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4">
            <a:extLst>
              <a:ext uri="{FF2B5EF4-FFF2-40B4-BE49-F238E27FC236}">
                <a16:creationId xmlns="" xmlns:a16="http://schemas.microsoft.com/office/drawing/2014/main" id="{06441F7F-0AD3-412E-98E4-F12216230DB9}"/>
              </a:ext>
            </a:extLst>
          </p:cNvPr>
          <p:cNvSpPr txBox="1"/>
          <p:nvPr/>
        </p:nvSpPr>
        <p:spPr>
          <a:xfrm>
            <a:off x="278067" y="581406"/>
            <a:ext cx="2438400" cy="641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 algn="ctr"/>
            <a:r>
              <a:rPr lang="zh-CN" altLang="zh-CN" sz="3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邮箱传递</a:t>
            </a:r>
            <a:endParaRPr lang="en-US" altLang="zh-CN" sz="36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标注 9">
            <a:extLst>
              <a:ext uri="{FF2B5EF4-FFF2-40B4-BE49-F238E27FC236}">
                <a16:creationId xmlns="" xmlns:a16="http://schemas.microsoft.com/office/drawing/2014/main" id="{FB30C1AB-CF71-4075-945A-46C9DC561708}"/>
              </a:ext>
            </a:extLst>
          </p:cNvPr>
          <p:cNvSpPr/>
          <p:nvPr/>
        </p:nvSpPr>
        <p:spPr>
          <a:xfrm>
            <a:off x="764921" y="3576939"/>
            <a:ext cx="5184775" cy="1984978"/>
          </a:xfrm>
          <a:prstGeom prst="wedgeRectCallout">
            <a:avLst>
              <a:gd name="adj1" fmla="val 62900"/>
              <a:gd name="adj2" fmla="val 8918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200" strike="noStrike" noProof="1"/>
              <a:t>第四步：</a:t>
            </a:r>
            <a:r>
              <a:rPr lang="zh-CN" altLang="en-US" sz="3600" b="1" strike="noStrike" noProof="1">
                <a:solidFill>
                  <a:srgbClr val="FF0000"/>
                </a:solidFill>
              </a:rPr>
              <a:t>外文请表单咨询</a:t>
            </a:r>
            <a:r>
              <a:rPr lang="zh-CN" altLang="en-US" sz="3200" strike="noStrike" noProof="1"/>
              <a:t>，输入标题、邮箱地址和验证码，点击</a:t>
            </a:r>
            <a:r>
              <a:rPr lang="en-US" altLang="zh-CN" sz="3200" strike="noStrike" noProof="1"/>
              <a:t>'</a:t>
            </a:r>
            <a:r>
              <a:rPr lang="zh-CN" altLang="en-US" sz="3200" strike="noStrike" noProof="1"/>
              <a:t>确认提交</a:t>
            </a:r>
            <a:r>
              <a:rPr lang="en-US" altLang="zh-CN" sz="3200" strike="noStrike" noProof="1"/>
              <a:t>”,</a:t>
            </a:r>
            <a:r>
              <a:rPr lang="zh-CN" altLang="en-US" sz="3200" strike="noStrike" noProof="1"/>
              <a:t>随时关注邮箱是否收到全文</a:t>
            </a:r>
          </a:p>
        </p:txBody>
      </p:sp>
      <p:sp>
        <p:nvSpPr>
          <p:cNvPr id="2" name="矩形 1">
            <a:extLst>
              <a:ext uri="{FF2B5EF4-FFF2-40B4-BE49-F238E27FC236}">
                <a16:creationId xmlns="" xmlns:a16="http://schemas.microsoft.com/office/drawing/2014/main" id="{1E902C27-5A01-4035-949F-CB5723E24408}"/>
              </a:ext>
            </a:extLst>
          </p:cNvPr>
          <p:cNvSpPr/>
          <p:nvPr/>
        </p:nvSpPr>
        <p:spPr>
          <a:xfrm>
            <a:off x="991605" y="2400188"/>
            <a:ext cx="797160" cy="2516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星形: 五角 2">
            <a:extLst>
              <a:ext uri="{FF2B5EF4-FFF2-40B4-BE49-F238E27FC236}">
                <a16:creationId xmlns="" xmlns:a16="http://schemas.microsoft.com/office/drawing/2014/main" id="{214C8DAC-B09F-48E3-BC6A-FDAC89D65C79}"/>
              </a:ext>
            </a:extLst>
          </p:cNvPr>
          <p:cNvSpPr/>
          <p:nvPr/>
        </p:nvSpPr>
        <p:spPr>
          <a:xfrm>
            <a:off x="582854" y="2241606"/>
            <a:ext cx="372230" cy="410214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945547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64F14DF1-24B9-495F-ADFC-B012E1E86CCC}"/>
              </a:ext>
            </a:extLst>
          </p:cNvPr>
          <p:cNvGrpSpPr/>
          <p:nvPr/>
        </p:nvGrpSpPr>
        <p:grpSpPr>
          <a:xfrm>
            <a:off x="1684243" y="1608729"/>
            <a:ext cx="7430802" cy="5103675"/>
            <a:chOff x="2031034" y="1625573"/>
            <a:chExt cx="7430802" cy="5103675"/>
          </a:xfrm>
        </p:grpSpPr>
        <p:pic>
          <p:nvPicPr>
            <p:cNvPr id="3" name="图片 2">
              <a:extLst>
                <a:ext uri="{FF2B5EF4-FFF2-40B4-BE49-F238E27FC236}">
                  <a16:creationId xmlns="" xmlns:a16="http://schemas.microsoft.com/office/drawing/2014/main" id="{1F5EB156-1723-403B-A925-22BB3B32FE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034" y="1625573"/>
              <a:ext cx="7430802" cy="5103675"/>
            </a:xfrm>
            <a:prstGeom prst="rect">
              <a:avLst/>
            </a:prstGeom>
          </p:spPr>
        </p:pic>
        <p:sp>
          <p:nvSpPr>
            <p:cNvPr id="4" name="矩形 3">
              <a:extLst>
                <a:ext uri="{FF2B5EF4-FFF2-40B4-BE49-F238E27FC236}">
                  <a16:creationId xmlns="" xmlns:a16="http://schemas.microsoft.com/office/drawing/2014/main" id="{F3AE2AFB-0A4F-4343-AACE-5C444B2F1ACA}"/>
                </a:ext>
              </a:extLst>
            </p:cNvPr>
            <p:cNvSpPr/>
            <p:nvPr/>
          </p:nvSpPr>
          <p:spPr>
            <a:xfrm>
              <a:off x="4863108" y="4112694"/>
              <a:ext cx="949230" cy="38599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</p:grpSp>
      <p:sp>
        <p:nvSpPr>
          <p:cNvPr id="7" name="矩形标注 13">
            <a:extLst>
              <a:ext uri="{FF2B5EF4-FFF2-40B4-BE49-F238E27FC236}">
                <a16:creationId xmlns="" xmlns:a16="http://schemas.microsoft.com/office/drawing/2014/main" id="{0C1EEE07-DCAC-429E-9006-F0AEDF984E20}"/>
              </a:ext>
            </a:extLst>
          </p:cNvPr>
          <p:cNvSpPr/>
          <p:nvPr/>
        </p:nvSpPr>
        <p:spPr>
          <a:xfrm>
            <a:off x="6792357" y="4021468"/>
            <a:ext cx="5605463" cy="920750"/>
          </a:xfrm>
          <a:prstGeom prst="wedgeRectCallout">
            <a:avLst>
              <a:gd name="adj1" fmla="val -37242"/>
              <a:gd name="adj2" fmla="val -8064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2800" strike="noStrike" noProof="1"/>
              <a:t>第二步：选择文献类型，输入题名</a:t>
            </a:r>
            <a:endParaRPr lang="en-US" altLang="zh-CN" sz="2800" strike="noStrike" noProof="1"/>
          </a:p>
          <a:p>
            <a:pPr algn="ctr" fontAlgn="base"/>
            <a:r>
              <a:rPr lang="zh-CN" altLang="en-US" sz="2800" strike="noStrike" noProof="1"/>
              <a:t>再点击</a:t>
            </a:r>
            <a:r>
              <a:rPr lang="zh-CN" altLang="en-US" sz="2800" strike="noStrike" noProof="1">
                <a:solidFill>
                  <a:srgbClr val="FF0000"/>
                </a:solidFill>
              </a:rPr>
              <a:t>中文</a:t>
            </a:r>
            <a:r>
              <a:rPr lang="zh-CN" altLang="en-US" sz="2800" strike="noStrike" noProof="1"/>
              <a:t>检索</a:t>
            </a:r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3C05141B-36CE-4E4D-9B1C-AB77A8F13369}"/>
              </a:ext>
            </a:extLst>
          </p:cNvPr>
          <p:cNvSpPr/>
          <p:nvPr/>
        </p:nvSpPr>
        <p:spPr>
          <a:xfrm>
            <a:off x="1800796" y="387280"/>
            <a:ext cx="4529138" cy="77311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2800" strike="noStrike" noProof="1"/>
              <a:t>读秀</a:t>
            </a:r>
            <a:r>
              <a:rPr lang="en-US" altLang="zh-CN" sz="2800" strike="noStrike" noProof="1"/>
              <a:t>-</a:t>
            </a:r>
            <a:r>
              <a:rPr lang="zh-CN" altLang="en-US" sz="2800" strike="noStrike" noProof="1">
                <a:solidFill>
                  <a:srgbClr val="FF0000"/>
                </a:solidFill>
              </a:rPr>
              <a:t>中文</a:t>
            </a:r>
            <a:r>
              <a:rPr lang="zh-CN" altLang="zh-CN" sz="2800" strike="noStrike" noProof="1"/>
              <a:t>传递</a:t>
            </a:r>
          </a:p>
        </p:txBody>
      </p:sp>
    </p:spTree>
    <p:extLst>
      <p:ext uri="{BB962C8B-B14F-4D97-AF65-F5344CB8AC3E}">
        <p14:creationId xmlns="" xmlns:p14="http://schemas.microsoft.com/office/powerpoint/2010/main" val="833881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537" y="1584061"/>
            <a:ext cx="8304406" cy="487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矩形 3">
            <a:extLst>
              <a:ext uri="{FF2B5EF4-FFF2-40B4-BE49-F238E27FC236}">
                <a16:creationId xmlns="" xmlns:a16="http://schemas.microsoft.com/office/drawing/2014/main" id="{D5AC65DD-4EC5-4360-9041-994DC6EE4DE5}"/>
              </a:ext>
            </a:extLst>
          </p:cNvPr>
          <p:cNvSpPr/>
          <p:nvPr/>
        </p:nvSpPr>
        <p:spPr>
          <a:xfrm>
            <a:off x="1566862" y="321534"/>
            <a:ext cx="4529138" cy="77311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2800" strike="noStrike" noProof="1"/>
              <a:t>读秀</a:t>
            </a:r>
            <a:r>
              <a:rPr lang="en-US" altLang="zh-CN" sz="2800" strike="noStrike" noProof="1"/>
              <a:t>-</a:t>
            </a:r>
            <a:r>
              <a:rPr lang="zh-CN" altLang="en-US" sz="2800" strike="noStrike" noProof="1">
                <a:solidFill>
                  <a:srgbClr val="FF0000"/>
                </a:solidFill>
              </a:rPr>
              <a:t>中文</a:t>
            </a:r>
            <a:r>
              <a:rPr lang="zh-CN" altLang="zh-CN" sz="2800" strike="noStrike" noProof="1"/>
              <a:t>传递</a:t>
            </a:r>
          </a:p>
        </p:txBody>
      </p:sp>
      <p:sp>
        <p:nvSpPr>
          <p:cNvPr id="7" name="矩形标注 13">
            <a:extLst>
              <a:ext uri="{FF2B5EF4-FFF2-40B4-BE49-F238E27FC236}">
                <a16:creationId xmlns="" xmlns:a16="http://schemas.microsoft.com/office/drawing/2014/main" id="{C8396E84-6FEE-4F7D-BF78-D81F6A9317E8}"/>
              </a:ext>
            </a:extLst>
          </p:cNvPr>
          <p:cNvSpPr/>
          <p:nvPr/>
        </p:nvSpPr>
        <p:spPr>
          <a:xfrm>
            <a:off x="6476260" y="4413879"/>
            <a:ext cx="5605463" cy="920750"/>
          </a:xfrm>
          <a:prstGeom prst="wedgeRectCallout">
            <a:avLst>
              <a:gd name="adj1" fmla="val -44075"/>
              <a:gd name="adj2" fmla="val 9650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2800" strike="noStrike" noProof="1"/>
              <a:t>第三步：找到所需要的文献，进入文章详情页</a:t>
            </a:r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B3114C02-640E-430E-84B0-F72D52E514F4}"/>
              </a:ext>
            </a:extLst>
          </p:cNvPr>
          <p:cNvSpPr/>
          <p:nvPr/>
        </p:nvSpPr>
        <p:spPr>
          <a:xfrm>
            <a:off x="2434281" y="5597611"/>
            <a:ext cx="5721178" cy="9207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85472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2" y="1560474"/>
            <a:ext cx="10771187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矩形 1">
            <a:extLst>
              <a:ext uri="{FF2B5EF4-FFF2-40B4-BE49-F238E27FC236}">
                <a16:creationId xmlns="" xmlns:a16="http://schemas.microsoft.com/office/drawing/2014/main" id="{68873B0C-7D08-4285-A295-2D4868E2F177}"/>
              </a:ext>
            </a:extLst>
          </p:cNvPr>
          <p:cNvSpPr/>
          <p:nvPr/>
        </p:nvSpPr>
        <p:spPr>
          <a:xfrm>
            <a:off x="1800796" y="387280"/>
            <a:ext cx="4529138" cy="77311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2800" strike="noStrike" noProof="1"/>
              <a:t>读秀</a:t>
            </a:r>
            <a:r>
              <a:rPr lang="en-US" altLang="zh-CN" sz="2800" strike="noStrike" noProof="1"/>
              <a:t>-</a:t>
            </a:r>
            <a:r>
              <a:rPr lang="zh-CN" altLang="en-US" sz="2800" strike="noStrike" noProof="1">
                <a:solidFill>
                  <a:srgbClr val="FF0000"/>
                </a:solidFill>
              </a:rPr>
              <a:t>中文</a:t>
            </a:r>
            <a:r>
              <a:rPr lang="zh-CN" altLang="zh-CN" sz="2800" strike="noStrike" noProof="1"/>
              <a:t>传递</a:t>
            </a:r>
          </a:p>
        </p:txBody>
      </p:sp>
      <p:sp>
        <p:nvSpPr>
          <p:cNvPr id="5" name="矩形 4">
            <a:extLst>
              <a:ext uri="{FF2B5EF4-FFF2-40B4-BE49-F238E27FC236}">
                <a16:creationId xmlns="" xmlns:a16="http://schemas.microsoft.com/office/drawing/2014/main" id="{1CBBDD36-EC3E-49A8-AC7B-5BDDBBAB2AB7}"/>
              </a:ext>
            </a:extLst>
          </p:cNvPr>
          <p:cNvSpPr/>
          <p:nvPr/>
        </p:nvSpPr>
        <p:spPr>
          <a:xfrm>
            <a:off x="9829047" y="3717274"/>
            <a:ext cx="963827" cy="296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标注 13">
            <a:extLst>
              <a:ext uri="{FF2B5EF4-FFF2-40B4-BE49-F238E27FC236}">
                <a16:creationId xmlns="" xmlns:a16="http://schemas.microsoft.com/office/drawing/2014/main" id="{B1797A54-CA5D-463C-9BD9-866B807E8FF2}"/>
              </a:ext>
            </a:extLst>
          </p:cNvPr>
          <p:cNvSpPr/>
          <p:nvPr/>
        </p:nvSpPr>
        <p:spPr>
          <a:xfrm>
            <a:off x="6455409" y="3991534"/>
            <a:ext cx="2611135" cy="920750"/>
          </a:xfrm>
          <a:prstGeom prst="wedgeRectCallout">
            <a:avLst>
              <a:gd name="adj1" fmla="val 78700"/>
              <a:gd name="adj2" fmla="val -6051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2800" strike="noStrike" noProof="1"/>
              <a:t>第四步：选择邮箱接收全文</a:t>
            </a:r>
          </a:p>
        </p:txBody>
      </p:sp>
    </p:spTree>
    <p:extLst>
      <p:ext uri="{BB962C8B-B14F-4D97-AF65-F5344CB8AC3E}">
        <p14:creationId xmlns="" xmlns:p14="http://schemas.microsoft.com/office/powerpoint/2010/main" val="1925497185"/>
      </p:ext>
    </p:extLst>
  </p:cSld>
  <p:clrMapOvr>
    <a:masterClrMapping/>
  </p:clrMapOvr>
</p:sld>
</file>

<file path=ppt/theme/theme1.xml><?xml version="1.0" encoding="utf-8"?>
<a:theme xmlns:a="http://schemas.openxmlformats.org/drawingml/2006/main" name="第一PPT，www.1ppt.com">
  <a:themeElements>
    <a:clrScheme name="自定义 37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188186"/>
      </a:accent1>
      <a:accent2>
        <a:srgbClr val="188186"/>
      </a:accent2>
      <a:accent3>
        <a:srgbClr val="188186"/>
      </a:accent3>
      <a:accent4>
        <a:srgbClr val="188186"/>
      </a:accent4>
      <a:accent5>
        <a:srgbClr val="188186"/>
      </a:accent5>
      <a:accent6>
        <a:srgbClr val="188186"/>
      </a:accent6>
      <a:hlink>
        <a:srgbClr val="5F5F5F"/>
      </a:hlink>
      <a:folHlink>
        <a:srgbClr val="919191"/>
      </a:folHlink>
    </a:clrScheme>
    <a:fontScheme name="微软雅黑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377</Words>
  <Application>Microsoft Office PowerPoint</Application>
  <PresentationFormat>自定义</PresentationFormat>
  <Paragraphs>49</Paragraphs>
  <Slides>13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第一PPT，www.1ppt.com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3工作汇报</dc:title>
  <dc:creator>Administrator</dc:creator>
  <cp:lastModifiedBy>Administrator</cp:lastModifiedBy>
  <cp:revision>113</cp:revision>
  <dcterms:created xsi:type="dcterms:W3CDTF">2015-06-07T09:29:00Z</dcterms:created>
  <dcterms:modified xsi:type="dcterms:W3CDTF">2018-05-18T04:12:48Z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2052-10.1.0.6260</vt:lpwstr>
  </property>
</Properties>
</file>